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ctiveX/activeX1.xml" ContentType="application/vnd.ms-office.activeX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sldIdLst>
    <p:sldId id="256" r:id="rId2"/>
    <p:sldId id="314" r:id="rId3"/>
    <p:sldId id="258" r:id="rId4"/>
    <p:sldId id="259" r:id="rId5"/>
    <p:sldId id="257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307" r:id="rId15"/>
    <p:sldId id="269" r:id="rId16"/>
    <p:sldId id="272" r:id="rId17"/>
    <p:sldId id="271" r:id="rId18"/>
    <p:sldId id="273" r:id="rId19"/>
    <p:sldId id="308" r:id="rId20"/>
    <p:sldId id="274" r:id="rId21"/>
    <p:sldId id="275" r:id="rId22"/>
    <p:sldId id="276" r:id="rId23"/>
    <p:sldId id="277" r:id="rId24"/>
    <p:sldId id="278" r:id="rId25"/>
    <p:sldId id="279" r:id="rId26"/>
    <p:sldId id="309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310" r:id="rId35"/>
    <p:sldId id="289" r:id="rId36"/>
    <p:sldId id="290" r:id="rId37"/>
    <p:sldId id="291" r:id="rId38"/>
    <p:sldId id="292" r:id="rId39"/>
    <p:sldId id="311" r:id="rId40"/>
    <p:sldId id="293" r:id="rId41"/>
    <p:sldId id="294" r:id="rId42"/>
    <p:sldId id="295" r:id="rId43"/>
    <p:sldId id="296" r:id="rId44"/>
    <p:sldId id="306" r:id="rId45"/>
    <p:sldId id="312" r:id="rId46"/>
    <p:sldId id="297" r:id="rId47"/>
    <p:sldId id="298" r:id="rId48"/>
    <p:sldId id="299" r:id="rId49"/>
    <p:sldId id="300" r:id="rId50"/>
    <p:sldId id="302" r:id="rId51"/>
    <p:sldId id="301" r:id="rId52"/>
    <p:sldId id="303" r:id="rId53"/>
    <p:sldId id="313" r:id="rId54"/>
  </p:sldIdLst>
  <p:sldSz cx="9144000" cy="5143500" type="screen16x9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1252" autoAdjust="0"/>
  </p:normalViewPr>
  <p:slideViewPr>
    <p:cSldViewPr>
      <p:cViewPr varScale="1">
        <p:scale>
          <a:sx n="107" d="100"/>
          <a:sy n="107" d="100"/>
        </p:scale>
        <p:origin x="126" y="4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B56EF-DAA5-4129-B8A7-7BF6459B3DB0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B18CA-DDF2-41E6-ABE7-48BD4A53E3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8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7200" b="1" dirty="0"/>
              <a:t>Algebra II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27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65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2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Monthly: 200(1+.04/12)</a:t>
            </a:r>
            <a:r>
              <a:rPr lang="en-US" baseline="30000" dirty="0"/>
              <a:t>12*2</a:t>
            </a:r>
            <a:r>
              <a:rPr lang="en-US" baseline="0" dirty="0"/>
              <a:t> = $216.63</a:t>
            </a:r>
          </a:p>
          <a:p>
            <a:r>
              <a:rPr lang="en-US" baseline="0" dirty="0"/>
              <a:t>Daily: 200(1+.04/365)</a:t>
            </a:r>
            <a:r>
              <a:rPr lang="en-US" baseline="30000" dirty="0"/>
              <a:t>365*2</a:t>
            </a:r>
            <a:r>
              <a:rPr lang="en-US" baseline="0" dirty="0"/>
              <a:t> = $216.66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46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50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540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03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 = 23000(1-0.15)</a:t>
            </a:r>
            <a:r>
              <a:rPr lang="en-US" baseline="30000" dirty="0"/>
              <a:t>t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y = 23000(0.85)</a:t>
            </a:r>
            <a:r>
              <a:rPr lang="en-US" baseline="30000" dirty="0">
                <a:sym typeface="Wingdings" pitchFamily="2" charset="2"/>
              </a:rPr>
              <a:t>t</a:t>
            </a:r>
            <a:endParaRPr lang="en-US" baseline="0" dirty="0">
              <a:sym typeface="Wingdings" pitchFamily="2" charset="2"/>
            </a:endParaRP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5 years:  y = 23000(0.85)</a:t>
            </a:r>
            <a:r>
              <a:rPr lang="en-US" baseline="30000" dirty="0">
                <a:sym typeface="Wingdings" pitchFamily="2" charset="2"/>
              </a:rPr>
              <a:t>5</a:t>
            </a:r>
            <a:r>
              <a:rPr lang="en-US" baseline="0" dirty="0">
                <a:sym typeface="Wingdings" pitchFamily="2" charset="2"/>
              </a:rPr>
              <a:t> = $10205.22</a:t>
            </a:r>
          </a:p>
          <a:p>
            <a:r>
              <a:rPr lang="en-US" baseline="0" dirty="0">
                <a:sym typeface="Wingdings" pitchFamily="2" charset="2"/>
              </a:rPr>
              <a:t>10 years:  y = 23000(0.85)</a:t>
            </a:r>
            <a:r>
              <a:rPr lang="en-US" baseline="30000" dirty="0">
                <a:sym typeface="Wingdings" pitchFamily="2" charset="2"/>
              </a:rPr>
              <a:t>10</a:t>
            </a:r>
            <a:r>
              <a:rPr lang="en-US" baseline="0" dirty="0">
                <a:sym typeface="Wingdings" pitchFamily="2" charset="2"/>
              </a:rPr>
              <a:t> = $4528.11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59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40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303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402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384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e</a:t>
            </a:r>
            <a:r>
              <a:rPr lang="en-US" baseline="30000" dirty="0"/>
              <a:t>3</a:t>
            </a:r>
            <a:r>
              <a:rPr lang="en-US" baseline="0" dirty="0"/>
              <a:t> = 20.085537</a:t>
            </a:r>
          </a:p>
          <a:p>
            <a:r>
              <a:rPr lang="en-US" baseline="0" dirty="0"/>
              <a:t>e</a:t>
            </a:r>
            <a:r>
              <a:rPr lang="en-US" baseline="30000" dirty="0"/>
              <a:t>-0.12</a:t>
            </a:r>
            <a:r>
              <a:rPr lang="en-US" baseline="0" dirty="0"/>
              <a:t> = 0.88692044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981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327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009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2</a:t>
            </a:r>
            <a:r>
              <a:rPr lang="en-US" baseline="0" dirty="0"/>
              <a:t> = 9</a:t>
            </a:r>
          </a:p>
          <a:p>
            <a:r>
              <a:rPr lang="en-US" baseline="0" dirty="0"/>
              <a:t>8</a:t>
            </a:r>
            <a:r>
              <a:rPr lang="en-US" baseline="30000" dirty="0"/>
              <a:t>0</a:t>
            </a:r>
            <a:r>
              <a:rPr lang="en-US" baseline="0" dirty="0"/>
              <a:t> = 1</a:t>
            </a:r>
          </a:p>
          <a:p>
            <a:r>
              <a:rPr lang="en-US" baseline="0" dirty="0"/>
              <a:t>5</a:t>
            </a:r>
            <a:r>
              <a:rPr lang="en-US" baseline="30000" dirty="0"/>
              <a:t>-2</a:t>
            </a:r>
            <a:r>
              <a:rPr lang="en-US" baseline="0" dirty="0"/>
              <a:t> = 1/25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Rewrite 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baseline="0" dirty="0"/>
              <a:t> 1 = 0 </a:t>
            </a:r>
            <a:r>
              <a:rPr lang="en-US" baseline="0" dirty="0">
                <a:sym typeface="Wingdings" pitchFamily="2" charset="2"/>
              </a:rPr>
              <a:t> b</a:t>
            </a:r>
            <a:r>
              <a:rPr lang="en-US" baseline="30000" dirty="0">
                <a:sym typeface="Wingdings" pitchFamily="2" charset="2"/>
              </a:rPr>
              <a:t>0</a:t>
            </a:r>
            <a:r>
              <a:rPr lang="en-US" baseline="0" dirty="0">
                <a:sym typeface="Wingdings" pitchFamily="2" charset="2"/>
              </a:rPr>
              <a:t> = 1</a:t>
            </a:r>
          </a:p>
          <a:p>
            <a:r>
              <a:rPr lang="en-US" baseline="0" dirty="0">
                <a:sym typeface="Wingdings" pitchFamily="2" charset="2"/>
              </a:rPr>
              <a:t>Rewrite </a:t>
            </a:r>
            <a:r>
              <a:rPr lang="en-US" baseline="0" dirty="0" err="1">
                <a:sym typeface="Wingdings" pitchFamily="2" charset="2"/>
              </a:rPr>
              <a:t>log</a:t>
            </a:r>
            <a:r>
              <a:rPr lang="en-US" baseline="-25000" dirty="0" err="1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 b = 1  b</a:t>
            </a:r>
            <a:r>
              <a:rPr lang="en-US" baseline="30000" dirty="0">
                <a:sym typeface="Wingdings" pitchFamily="2" charset="2"/>
              </a:rPr>
              <a:t>1</a:t>
            </a:r>
            <a:r>
              <a:rPr lang="en-US" baseline="0" dirty="0">
                <a:sym typeface="Wingdings" pitchFamily="2" charset="2"/>
              </a:rPr>
              <a:t> = b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Rewrite log</a:t>
            </a:r>
            <a:r>
              <a:rPr lang="en-US" baseline="-25000" dirty="0">
                <a:sym typeface="Wingdings" pitchFamily="2" charset="2"/>
              </a:rPr>
              <a:t>4</a:t>
            </a:r>
            <a:r>
              <a:rPr lang="en-US" baseline="0" dirty="0">
                <a:sym typeface="Wingdings" pitchFamily="2" charset="2"/>
              </a:rPr>
              <a:t> 64 = x  4</a:t>
            </a:r>
            <a:r>
              <a:rPr lang="en-US" baseline="30000" dirty="0">
                <a:sym typeface="Wingdings" pitchFamily="2" charset="2"/>
              </a:rPr>
              <a:t>x</a:t>
            </a:r>
            <a:r>
              <a:rPr lang="en-US" baseline="0" dirty="0">
                <a:sym typeface="Wingdings" pitchFamily="2" charset="2"/>
              </a:rPr>
              <a:t> = 64  x = 3</a:t>
            </a:r>
          </a:p>
          <a:p>
            <a:r>
              <a:rPr lang="en-US" baseline="0" dirty="0">
                <a:sym typeface="Wingdings" pitchFamily="2" charset="2"/>
              </a:rPr>
              <a:t>Rewrite log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0.125 = x  2</a:t>
            </a:r>
            <a:r>
              <a:rPr lang="en-US" baseline="30000" dirty="0">
                <a:sym typeface="Wingdings" pitchFamily="2" charset="2"/>
              </a:rPr>
              <a:t>x</a:t>
            </a:r>
            <a:r>
              <a:rPr lang="en-US" baseline="0" dirty="0">
                <a:sym typeface="Wingdings" pitchFamily="2" charset="2"/>
              </a:rPr>
              <a:t> = 1/8  x = -3</a:t>
            </a:r>
          </a:p>
          <a:p>
            <a:r>
              <a:rPr lang="en-US" baseline="0" dirty="0">
                <a:sym typeface="Wingdings" pitchFamily="2" charset="2"/>
              </a:rPr>
              <a:t>Rewrite log</a:t>
            </a:r>
            <a:r>
              <a:rPr lang="en-US" baseline="-25000" dirty="0">
                <a:sym typeface="Wingdings" pitchFamily="2" charset="2"/>
              </a:rPr>
              <a:t>1/4</a:t>
            </a:r>
            <a:r>
              <a:rPr lang="en-US" baseline="0" dirty="0">
                <a:sym typeface="Wingdings" pitchFamily="2" charset="2"/>
              </a:rPr>
              <a:t> 256 = x  (¼)</a:t>
            </a:r>
            <a:r>
              <a:rPr lang="en-US" baseline="30000" dirty="0">
                <a:sym typeface="Wingdings" pitchFamily="2" charset="2"/>
              </a:rPr>
              <a:t>x</a:t>
            </a:r>
            <a:r>
              <a:rPr lang="en-US" baseline="0" dirty="0">
                <a:sym typeface="Wingdings" pitchFamily="2" charset="2"/>
              </a:rPr>
              <a:t> = 256  4</a:t>
            </a:r>
            <a:r>
              <a:rPr lang="en-US" baseline="30000" dirty="0">
                <a:sym typeface="Wingdings" pitchFamily="2" charset="2"/>
              </a:rPr>
              <a:t>-x</a:t>
            </a:r>
            <a:r>
              <a:rPr lang="en-US" baseline="0" dirty="0">
                <a:sym typeface="Wingdings" pitchFamily="2" charset="2"/>
              </a:rPr>
              <a:t> = 256  4</a:t>
            </a:r>
            <a:r>
              <a:rPr lang="en-US" baseline="30000" dirty="0">
                <a:sym typeface="Wingdings" pitchFamily="2" charset="2"/>
              </a:rPr>
              <a:t>-x</a:t>
            </a:r>
            <a:r>
              <a:rPr lang="en-US" baseline="0" dirty="0">
                <a:sym typeface="Wingdings" pitchFamily="2" charset="2"/>
              </a:rPr>
              <a:t> = 4</a:t>
            </a:r>
            <a:r>
              <a:rPr lang="en-US" baseline="30000" dirty="0">
                <a:sym typeface="Wingdings" pitchFamily="2" charset="2"/>
              </a:rPr>
              <a:t>4</a:t>
            </a:r>
            <a:r>
              <a:rPr lang="en-US" baseline="0" dirty="0">
                <a:sym typeface="Wingdings" pitchFamily="2" charset="2"/>
              </a:rPr>
              <a:t>  -x = 4  x = -4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1.0792</a:t>
            </a:r>
          </a:p>
          <a:p>
            <a:r>
              <a:rPr lang="en-US" dirty="0"/>
              <a:t>0.6931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87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much work will be done the last week of school?</a:t>
            </a:r>
          </a:p>
          <a:p>
            <a:r>
              <a:rPr lang="en-US" dirty="0"/>
              <a:t>Formula</a:t>
            </a:r>
            <a:r>
              <a:rPr lang="en-US" baseline="0" dirty="0"/>
              <a:t> is 2</a:t>
            </a:r>
            <a:r>
              <a:rPr lang="en-US" baseline="30000" dirty="0"/>
              <a:t>n-1</a:t>
            </a:r>
            <a:endParaRPr lang="en-US" baseline="0" dirty="0"/>
          </a:p>
          <a:p>
            <a:r>
              <a:rPr lang="en-US" baseline="0" dirty="0"/>
              <a:t>Plug in 36: 2</a:t>
            </a:r>
            <a:r>
              <a:rPr lang="en-US" baseline="30000" dirty="0"/>
              <a:t>36-1</a:t>
            </a:r>
            <a:r>
              <a:rPr lang="en-US" baseline="0" dirty="0"/>
              <a:t> = 3.436x10</a:t>
            </a:r>
            <a:r>
              <a:rPr lang="en-US" baseline="30000" dirty="0"/>
              <a:t>10</a:t>
            </a:r>
            <a:r>
              <a:rPr lang="en-US" baseline="0" dirty="0"/>
              <a:t> seconds </a:t>
            </a:r>
            <a:r>
              <a:rPr lang="en-US" baseline="0" dirty="0">
                <a:sym typeface="Wingdings" pitchFamily="2" charset="2"/>
              </a:rPr>
              <a:t> 9544371.769 hours  397682.157 days  1088.8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146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151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Graph</a:t>
            </a:r>
            <a:r>
              <a:rPr lang="en-US" baseline="0" dirty="0"/>
              <a:t> the points with x and y switched</a:t>
            </a:r>
          </a:p>
          <a:p>
            <a:endParaRPr lang="en-US" baseline="0" dirty="0"/>
          </a:p>
          <a:p>
            <a:r>
              <a:rPr lang="en-US" baseline="0" dirty="0"/>
              <a:t>(1/8, -3)</a:t>
            </a:r>
          </a:p>
          <a:p>
            <a:r>
              <a:rPr lang="en-US" baseline="0" dirty="0"/>
              <a:t>(1/4, -2)</a:t>
            </a:r>
          </a:p>
          <a:p>
            <a:r>
              <a:rPr lang="en-US" baseline="0" dirty="0"/>
              <a:t>(1/2, -1)</a:t>
            </a:r>
          </a:p>
          <a:p>
            <a:r>
              <a:rPr lang="en-US" baseline="0" dirty="0"/>
              <a:t>(1, 0)</a:t>
            </a:r>
          </a:p>
          <a:p>
            <a:r>
              <a:rPr lang="en-US" baseline="0" dirty="0"/>
              <a:t>(2, 1)</a:t>
            </a:r>
          </a:p>
          <a:p>
            <a:r>
              <a:rPr lang="en-US" baseline="0" dirty="0"/>
              <a:t>(4, 2)</a:t>
            </a:r>
          </a:p>
          <a:p>
            <a:r>
              <a:rPr lang="en-US" baseline="0" dirty="0"/>
              <a:t>(8, 3)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048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332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log</a:t>
            </a:r>
            <a:r>
              <a:rPr lang="en-US" baseline="-25000" dirty="0"/>
              <a:t>9</a:t>
            </a:r>
            <a:r>
              <a:rPr lang="en-US" dirty="0"/>
              <a:t> 5/11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log</a:t>
            </a:r>
            <a:r>
              <a:rPr lang="en-US" baseline="-25000" dirty="0"/>
              <a:t>9</a:t>
            </a:r>
            <a:r>
              <a:rPr lang="en-US" dirty="0"/>
              <a:t> 5 - log</a:t>
            </a:r>
            <a:r>
              <a:rPr lang="en-US" baseline="-25000" dirty="0"/>
              <a:t>9</a:t>
            </a:r>
            <a:r>
              <a:rPr lang="en-US" dirty="0"/>
              <a:t> 11 </a:t>
            </a:r>
            <a:r>
              <a:rPr lang="en-US" dirty="0">
                <a:sym typeface="Wingdings" pitchFamily="2" charset="2"/>
              </a:rPr>
              <a:t> 0.732 – 1.091  -0.359</a:t>
            </a:r>
          </a:p>
          <a:p>
            <a:r>
              <a:rPr lang="en-US" dirty="0"/>
              <a:t>log</a:t>
            </a:r>
            <a:r>
              <a:rPr lang="en-US" baseline="-25000" dirty="0"/>
              <a:t>9</a:t>
            </a:r>
            <a:r>
              <a:rPr lang="en-US" dirty="0"/>
              <a:t> 55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log</a:t>
            </a:r>
            <a:r>
              <a:rPr lang="en-US" baseline="-25000" dirty="0"/>
              <a:t>9</a:t>
            </a:r>
            <a:r>
              <a:rPr lang="en-US" dirty="0"/>
              <a:t> (5</a:t>
            </a:r>
            <a:r>
              <a:rPr lang="en-US" dirty="0">
                <a:latin typeface="Calibri"/>
              </a:rPr>
              <a:t>·11) </a:t>
            </a:r>
            <a:r>
              <a:rPr lang="en-US" dirty="0">
                <a:latin typeface="Calibri"/>
                <a:sym typeface="Wingdings" pitchFamily="2" charset="2"/>
              </a:rPr>
              <a:t> </a:t>
            </a:r>
            <a:r>
              <a:rPr lang="en-US" dirty="0"/>
              <a:t>log</a:t>
            </a:r>
            <a:r>
              <a:rPr lang="en-US" baseline="-25000" dirty="0"/>
              <a:t>9</a:t>
            </a:r>
            <a:r>
              <a:rPr lang="en-US" dirty="0"/>
              <a:t> 5 + log</a:t>
            </a:r>
            <a:r>
              <a:rPr lang="en-US" baseline="-25000" dirty="0"/>
              <a:t>9</a:t>
            </a:r>
            <a:r>
              <a:rPr lang="en-US" dirty="0"/>
              <a:t> 11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0.732 + 1.091  1.823</a:t>
            </a:r>
          </a:p>
          <a:p>
            <a:r>
              <a:rPr lang="en-US" dirty="0"/>
              <a:t>log</a:t>
            </a:r>
            <a:r>
              <a:rPr lang="en-US" baseline="-25000" dirty="0"/>
              <a:t>9</a:t>
            </a:r>
            <a:r>
              <a:rPr lang="en-US" dirty="0"/>
              <a:t> 25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log</a:t>
            </a:r>
            <a:r>
              <a:rPr lang="en-US" baseline="-25000" dirty="0"/>
              <a:t>9</a:t>
            </a:r>
            <a:r>
              <a:rPr lang="en-US" dirty="0"/>
              <a:t> 5</a:t>
            </a:r>
            <a:r>
              <a:rPr lang="en-US" baseline="30000" dirty="0"/>
              <a:t>2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2 </a:t>
            </a:r>
            <a:r>
              <a:rPr lang="en-US" dirty="0"/>
              <a:t>log</a:t>
            </a:r>
            <a:r>
              <a:rPr lang="en-US" baseline="-25000" dirty="0"/>
              <a:t>9</a:t>
            </a:r>
            <a:r>
              <a:rPr lang="en-US" dirty="0"/>
              <a:t> 5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2(0.732)  1.464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</a:t>
            </a:r>
            <a:r>
              <a:rPr lang="en-US" baseline="-25000" dirty="0"/>
              <a:t>5</a:t>
            </a:r>
            <a:r>
              <a:rPr lang="en-US" baseline="0" dirty="0"/>
              <a:t> 2 + </a:t>
            </a:r>
            <a:r>
              <a:rPr lang="en-US" dirty="0"/>
              <a:t>log</a:t>
            </a:r>
            <a:r>
              <a:rPr lang="en-US" baseline="-25000" dirty="0"/>
              <a:t>5</a:t>
            </a:r>
            <a:r>
              <a:rPr lang="en-US" baseline="0" dirty="0"/>
              <a:t> x</a:t>
            </a:r>
            <a:r>
              <a:rPr lang="en-US" baseline="30000" dirty="0"/>
              <a:t>6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/>
              <a:t>log</a:t>
            </a:r>
            <a:r>
              <a:rPr lang="en-US" baseline="-25000" dirty="0"/>
              <a:t>5</a:t>
            </a:r>
            <a:r>
              <a:rPr lang="en-US" baseline="0" dirty="0"/>
              <a:t> 2 + 6 </a:t>
            </a:r>
            <a:r>
              <a:rPr lang="en-US" dirty="0"/>
              <a:t>log</a:t>
            </a:r>
            <a:r>
              <a:rPr lang="en-US" baseline="-25000" dirty="0"/>
              <a:t>5</a:t>
            </a:r>
            <a:r>
              <a:rPr lang="en-US" baseline="0" dirty="0"/>
              <a:t> x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log</a:t>
            </a:r>
            <a:r>
              <a:rPr lang="en-US" baseline="-25000" dirty="0"/>
              <a:t>3 </a:t>
            </a:r>
            <a:r>
              <a:rPr lang="en-US" baseline="0" dirty="0"/>
              <a:t>7</a:t>
            </a:r>
            <a:r>
              <a:rPr lang="en-US" baseline="30000" dirty="0"/>
              <a:t>2</a:t>
            </a:r>
            <a:r>
              <a:rPr lang="en-US" baseline="0" dirty="0"/>
              <a:t> - </a:t>
            </a:r>
            <a:r>
              <a:rPr lang="en-US" dirty="0"/>
              <a:t>log</a:t>
            </a:r>
            <a:r>
              <a:rPr lang="en-US" baseline="-25000" dirty="0"/>
              <a:t>3 </a:t>
            </a:r>
            <a:r>
              <a:rPr lang="en-US" baseline="0" dirty="0"/>
              <a:t>x</a:t>
            </a:r>
            <a:r>
              <a:rPr lang="en-US" baseline="30000" dirty="0"/>
              <a:t>5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/>
              <a:t>log</a:t>
            </a:r>
            <a:r>
              <a:rPr lang="en-US" baseline="-25000" dirty="0"/>
              <a:t>3 </a:t>
            </a:r>
            <a:r>
              <a:rPr lang="en-US" baseline="0" dirty="0"/>
              <a:t>(49/x</a:t>
            </a:r>
            <a:r>
              <a:rPr lang="en-US" baseline="30000" dirty="0"/>
              <a:t>5</a:t>
            </a:r>
            <a:r>
              <a:rPr lang="en-US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log</a:t>
            </a:r>
            <a:r>
              <a:rPr lang="en-US" baseline="-25000"/>
              <a:t>4</a:t>
            </a:r>
            <a:r>
              <a:rPr lang="en-US" baseline="0"/>
              <a:t> 8 = (log 8)/(log 4) = 1.5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362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4x</a:t>
            </a:r>
            <a:r>
              <a:rPr lang="en-US" baseline="0" dirty="0"/>
              <a:t> = 2</a:t>
            </a:r>
            <a:r>
              <a:rPr lang="en-US" baseline="30000" dirty="0"/>
              <a:t>5(x-1)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4x = 5(x-1)  4x = 5x – 5  -x = -5  x =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log</a:t>
            </a:r>
            <a:r>
              <a:rPr lang="en-US" baseline="0" dirty="0"/>
              <a:t> 4</a:t>
            </a:r>
            <a:r>
              <a:rPr lang="en-US" baseline="30000" dirty="0"/>
              <a:t>x</a:t>
            </a:r>
            <a:r>
              <a:rPr lang="en-US" baseline="0" dirty="0"/>
              <a:t> = log 15 </a:t>
            </a:r>
            <a:r>
              <a:rPr lang="en-US" baseline="0" dirty="0">
                <a:sym typeface="Wingdings" pitchFamily="2" charset="2"/>
              </a:rPr>
              <a:t> x log 4 = log 15  x = log 15 / log 4  x = 1.95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5</a:t>
            </a:r>
            <a:r>
              <a:rPr lang="en-US" baseline="30000" dirty="0">
                <a:sym typeface="Wingdings" pitchFamily="2" charset="2"/>
              </a:rPr>
              <a:t>x+2</a:t>
            </a:r>
            <a:r>
              <a:rPr lang="en-US" baseline="0" dirty="0">
                <a:sym typeface="Wingdings" pitchFamily="2" charset="2"/>
              </a:rPr>
              <a:t> = 22  log 5</a:t>
            </a:r>
            <a:r>
              <a:rPr lang="en-US" baseline="30000" dirty="0">
                <a:sym typeface="Wingdings" pitchFamily="2" charset="2"/>
              </a:rPr>
              <a:t>x+2</a:t>
            </a:r>
            <a:r>
              <a:rPr lang="en-US" baseline="0" dirty="0">
                <a:sym typeface="Wingdings" pitchFamily="2" charset="2"/>
              </a:rPr>
              <a:t> = log 22  (x+2) log 5 = log 22  x+2 = log 22 / log 5  x = -0.079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5x-1=x+7 </a:t>
            </a:r>
            <a:r>
              <a:rPr lang="en-US" dirty="0">
                <a:sym typeface="Wingdings" pitchFamily="2" charset="2"/>
              </a:rPr>
              <a:t> 4x = 8  x =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4^(log</a:t>
            </a:r>
            <a:r>
              <a:rPr lang="en-US" baseline="-25000" dirty="0"/>
              <a:t>4</a:t>
            </a:r>
            <a:r>
              <a:rPr lang="en-US" baseline="0" dirty="0"/>
              <a:t> (x+3)) = 4^2 </a:t>
            </a:r>
            <a:r>
              <a:rPr lang="en-US" baseline="0" dirty="0">
                <a:sym typeface="Wingdings" pitchFamily="2" charset="2"/>
              </a:rPr>
              <a:t> x+3 = 16  x =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⋅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−8=0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−4=0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−4=0,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+1=0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=4, −1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−1 </m:t>
                      </m:r>
                      <m:r>
                        <a:rPr lang="en-US" b="0" i="1" smtClean="0">
                          <a:latin typeface="Cambria Math"/>
                        </a:rPr>
                        <m:t>𝑒𝑥𝑡𝑟𝑎𝑛𝑒𝑜𝑢𝑠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Solution x=4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log_2⁡2𝑥+log_2⁡〖(𝑥−3)〗=3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log_2⁡(2𝑥⋅(𝑥−3))=3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2𝑥(𝑥−3)=2^3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2𝑥^2−6𝑥 −8=0</a:t>
                </a:r>
                <a:endParaRPr lang="en-US" dirty="0" smtClean="0"/>
              </a:p>
              <a:p>
                <a:r>
                  <a:rPr lang="en-US" b="0" i="0" smtClean="0">
                    <a:latin typeface="Cambria Math"/>
                  </a:rPr>
                  <a:t>𝑥^2−3𝑥−4=0</a:t>
                </a:r>
                <a:endParaRPr lang="en-US" dirty="0" smtClean="0"/>
              </a:p>
              <a:p>
                <a:r>
                  <a:rPr lang="en-US" b="0" i="0" smtClean="0">
                    <a:latin typeface="Cambria Math"/>
                  </a:rPr>
                  <a:t>(𝑥−4)(𝑥+1)=0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𝑥−4=0, 𝑥+1=0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𝑥=4, −1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−1 𝑒𝑥𝑡𝑟𝑎𝑛𝑒𝑜𝑢𝑠</a:t>
                </a:r>
                <a:endParaRPr lang="en-US" b="0" dirty="0" smtClean="0"/>
              </a:p>
              <a:p>
                <a:r>
                  <a:rPr lang="en-US" dirty="0" smtClean="0"/>
                  <a:t>Solution x=4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62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25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728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0477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0.0625 = ab</a:t>
            </a:r>
            <a:r>
              <a:rPr lang="en-US" baseline="30000" dirty="0"/>
              <a:t>-1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0.0625 = a/b  a = 0.0625b</a:t>
            </a:r>
          </a:p>
          <a:p>
            <a:r>
              <a:rPr lang="en-US" baseline="0" dirty="0">
                <a:sym typeface="Wingdings" pitchFamily="2" charset="2"/>
              </a:rPr>
              <a:t>32 = ab</a:t>
            </a:r>
            <a:r>
              <a:rPr lang="en-US" baseline="30000" dirty="0">
                <a:sym typeface="Wingdings" pitchFamily="2" charset="2"/>
              </a:rPr>
              <a:t>2</a:t>
            </a:r>
            <a:endParaRPr lang="en-US" baseline="0" dirty="0">
              <a:sym typeface="Wingdings" pitchFamily="2" charset="2"/>
            </a:endParaRP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Substitute</a:t>
            </a:r>
          </a:p>
          <a:p>
            <a:r>
              <a:rPr lang="en-US" baseline="0" dirty="0">
                <a:sym typeface="Wingdings" pitchFamily="2" charset="2"/>
              </a:rPr>
              <a:t>32 = (0.0625b)b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 32 = 0.0625b</a:t>
            </a:r>
            <a:r>
              <a:rPr lang="en-US" baseline="30000" dirty="0">
                <a:sym typeface="Wingdings" pitchFamily="2" charset="2"/>
              </a:rPr>
              <a:t>3</a:t>
            </a:r>
            <a:r>
              <a:rPr lang="en-US" baseline="0" dirty="0">
                <a:sym typeface="Wingdings" pitchFamily="2" charset="2"/>
              </a:rPr>
              <a:t>  512 = b</a:t>
            </a:r>
            <a:r>
              <a:rPr lang="en-US" baseline="30000" dirty="0">
                <a:sym typeface="Wingdings" pitchFamily="2" charset="2"/>
              </a:rPr>
              <a:t>3</a:t>
            </a:r>
            <a:r>
              <a:rPr lang="en-US" baseline="0" dirty="0">
                <a:sym typeface="Wingdings" pitchFamily="2" charset="2"/>
              </a:rPr>
              <a:t>  b = 8</a:t>
            </a:r>
          </a:p>
          <a:p>
            <a:r>
              <a:rPr lang="en-US" baseline="0" dirty="0">
                <a:sym typeface="Wingdings" pitchFamily="2" charset="2"/>
              </a:rPr>
              <a:t>a = 0.0625b  a = 0.0625(8) = 0.5</a:t>
            </a:r>
          </a:p>
          <a:p>
            <a:r>
              <a:rPr lang="en-US" baseline="0" dirty="0">
                <a:sym typeface="Wingdings" pitchFamily="2" charset="2"/>
              </a:rPr>
              <a:t>y = 0.5 * 8</a:t>
            </a:r>
            <a:r>
              <a:rPr lang="en-US" baseline="30000" dirty="0">
                <a:sym typeface="Wingdings" pitchFamily="2" charset="2"/>
              </a:rPr>
              <a:t>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796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62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4619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 = a3</a:t>
            </a:r>
            <a:r>
              <a:rPr lang="en-US" baseline="30000" dirty="0"/>
              <a:t>b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a = 8 / 3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 </a:t>
            </a:r>
          </a:p>
          <a:p>
            <a:r>
              <a:rPr lang="en-US" baseline="0" dirty="0">
                <a:sym typeface="Wingdings" pitchFamily="2" charset="2"/>
              </a:rPr>
              <a:t>12 = a 9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 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Substitute</a:t>
            </a:r>
          </a:p>
          <a:p>
            <a:r>
              <a:rPr lang="en-US" baseline="0" dirty="0">
                <a:sym typeface="Wingdings" pitchFamily="2" charset="2"/>
              </a:rPr>
              <a:t>12 = (8/3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)9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  12 = 8 (9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/3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)  12 = 8 (9/3)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  12 = 8 3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  12/8 = 3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  log 3/2 = log 3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  log 3/2 = b log 3  b = log 3/2 / log 3  b = 0.369</a:t>
            </a:r>
          </a:p>
          <a:p>
            <a:r>
              <a:rPr lang="en-US" baseline="0" dirty="0">
                <a:sym typeface="Wingdings" pitchFamily="2" charset="2"/>
              </a:rPr>
              <a:t>a = 8/3</a:t>
            </a:r>
            <a:r>
              <a:rPr lang="en-US" baseline="30000" dirty="0">
                <a:sym typeface="Wingdings" pitchFamily="2" charset="2"/>
              </a:rPr>
              <a:t>b</a:t>
            </a:r>
            <a:r>
              <a:rPr lang="en-US" baseline="0" dirty="0">
                <a:sym typeface="Wingdings" pitchFamily="2" charset="2"/>
              </a:rPr>
              <a:t>  a = 8 / 3</a:t>
            </a:r>
            <a:r>
              <a:rPr lang="en-US" baseline="30000" dirty="0">
                <a:sym typeface="Wingdings" pitchFamily="2" charset="2"/>
              </a:rPr>
              <a:t>0.369</a:t>
            </a:r>
            <a:r>
              <a:rPr lang="en-US" baseline="0" dirty="0">
                <a:sym typeface="Wingdings" pitchFamily="2" charset="2"/>
              </a:rPr>
              <a:t>  a = 16/3 </a:t>
            </a:r>
          </a:p>
          <a:p>
            <a:r>
              <a:rPr lang="en-US" baseline="0" dirty="0">
                <a:sym typeface="Wingdings" pitchFamily="2" charset="2"/>
              </a:rPr>
              <a:t>y = 16/3 x</a:t>
            </a:r>
            <a:r>
              <a:rPr lang="en-US" baseline="30000" dirty="0">
                <a:sym typeface="Wingdings" pitchFamily="2" charset="2"/>
              </a:rPr>
              <a:t>0.369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0348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99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Graph </a:t>
            </a:r>
          </a:p>
          <a:p>
            <a:r>
              <a:rPr lang="en-US" dirty="0"/>
              <a:t>y=2</a:t>
            </a:r>
            <a:r>
              <a:rPr lang="en-US" baseline="30000" dirty="0"/>
              <a:t>x</a:t>
            </a:r>
          </a:p>
          <a:p>
            <a:r>
              <a:rPr lang="en-US" baseline="0" dirty="0"/>
              <a:t>y=1/3 * 2</a:t>
            </a:r>
            <a:r>
              <a:rPr lang="en-US" baseline="30000" dirty="0"/>
              <a:t>x</a:t>
            </a:r>
            <a:endParaRPr lang="en-US" baseline="0" dirty="0"/>
          </a:p>
          <a:p>
            <a:r>
              <a:rPr lang="en-US" baseline="0" dirty="0"/>
              <a:t>y=3*2</a:t>
            </a:r>
            <a:r>
              <a:rPr lang="en-US" baseline="30000" dirty="0"/>
              <a:t>x</a:t>
            </a:r>
            <a:endParaRPr lang="en-US" baseline="0" dirty="0"/>
          </a:p>
          <a:p>
            <a:r>
              <a:rPr lang="en-US" baseline="0" dirty="0"/>
              <a:t>y=-3*2</a:t>
            </a:r>
            <a:r>
              <a:rPr lang="en-US" baseline="30000" dirty="0"/>
              <a:t>x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59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94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B18CA-DDF2-41E6-ABE7-48BD4A53E3E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02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7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7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1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8"/>
            <a:ext cx="9144000" cy="85725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4"/>
          <p:cNvSpPr>
            <a:spLocks noGrp="1"/>
          </p:cNvSpPr>
          <p:nvPr>
            <p:ph sz="quarter" idx="2"/>
          </p:nvPr>
        </p:nvSpPr>
        <p:spPr>
          <a:xfrm>
            <a:off x="0" y="1137685"/>
            <a:ext cx="4497388" cy="364386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137685"/>
            <a:ext cx="4498973" cy="364386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4788"/>
            <a:ext cx="91440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114800"/>
            <a:ext cx="4497388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114800"/>
            <a:ext cx="4498973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0" y="1137685"/>
            <a:ext cx="4497388" cy="29563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137685"/>
            <a:ext cx="4498973" cy="29563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"/>
            <a:ext cx="9144000" cy="85725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4816548"/>
            <a:ext cx="762000" cy="273844"/>
          </a:xfrm>
        </p:spPr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1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1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</p:spPr>
        <p:txBody>
          <a:bodyPr/>
          <a:lstStyle/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0" y="205978"/>
            <a:ext cx="9144000" cy="85725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0" y="1200150"/>
            <a:ext cx="91440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C9EC443-3542-4AFB-BAD9-2D8513D2344D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548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7F5F269-2740-4BC4-A584-2A6D0E96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7/Algebra%202%207.1%20Quiz.ppt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7/Algebra%202%207.2%20Quiz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wright@andrew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7/Algebra%202%207.3%20Quiz.ppt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7/Algebra%202%207.4%20Quiz.pptx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7/Algebra%202%207.5%20Quiz.pptx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7/Algebra%202%207.6%20Quiz.pptx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7/Algebra%202%207.7%20Quiz.pptx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and Logarithmic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Algebra 2</a:t>
            </a:r>
          </a:p>
          <a:p>
            <a:r>
              <a:rPr lang="en-US" dirty="0"/>
              <a:t>Chapter 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7.1 Graph Exponential Growth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</a:t>
            </a:r>
          </a:p>
          <a:p>
            <a:r>
              <a:rPr lang="en-US" dirty="0"/>
              <a:t>y = 3 · 2</a:t>
            </a:r>
            <a:r>
              <a:rPr lang="en-US" baseline="30000" dirty="0"/>
              <a:t>x – 3</a:t>
            </a:r>
            <a:r>
              <a:rPr lang="en-US" dirty="0"/>
              <a:t> – 2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883" y="1204558"/>
            <a:ext cx="3946525" cy="39465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7.1 Graph Exponential Growth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Exponential Growth Model (word problems)</a:t>
            </a:r>
          </a:p>
          <a:p>
            <a:pPr lvl="1"/>
            <a:r>
              <a:rPr lang="en-US" dirty="0"/>
              <a:t>y = a(1 + r)</a:t>
            </a:r>
            <a:r>
              <a:rPr lang="en-US" baseline="30000" dirty="0"/>
              <a:t>t</a:t>
            </a:r>
            <a:endParaRPr lang="en-US" dirty="0"/>
          </a:p>
          <a:p>
            <a:pPr lvl="2"/>
            <a:r>
              <a:rPr lang="en-US" dirty="0"/>
              <a:t>y = current amount</a:t>
            </a:r>
          </a:p>
          <a:p>
            <a:pPr lvl="2"/>
            <a:r>
              <a:rPr lang="en-US" dirty="0"/>
              <a:t>a = initial amount</a:t>
            </a:r>
          </a:p>
          <a:p>
            <a:pPr lvl="2"/>
            <a:r>
              <a:rPr lang="en-US" dirty="0"/>
              <a:t>r = growth percent</a:t>
            </a:r>
          </a:p>
          <a:p>
            <a:pPr lvl="2"/>
            <a:r>
              <a:rPr lang="en-US"/>
              <a:t>1 + r = growth factor</a:t>
            </a:r>
            <a:endParaRPr lang="en-US" dirty="0"/>
          </a:p>
          <a:p>
            <a:pPr lvl="2"/>
            <a:r>
              <a:rPr lang="en-US" dirty="0"/>
              <a:t>t = time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7.1 Graph Exponential Growth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Compound Interest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𝑛𝑡</m:t>
                        </m:r>
                      </m:sup>
                    </m:sSup>
                  </m:oMath>
                </a14:m>
                <a:endParaRPr lang="en-US" dirty="0"/>
              </a:p>
              <a:p>
                <a:pPr lvl="2"/>
                <a:endParaRPr lang="en-US" dirty="0"/>
              </a:p>
              <a:p>
                <a:pPr lvl="2"/>
                <a:r>
                  <a:rPr lang="en-US" dirty="0"/>
                  <a:t>A = current amount</a:t>
                </a:r>
              </a:p>
              <a:p>
                <a:pPr lvl="2"/>
                <a:r>
                  <a:rPr lang="en-US" dirty="0"/>
                  <a:t>P = principle (initial amount)</a:t>
                </a:r>
              </a:p>
              <a:p>
                <a:pPr lvl="2"/>
                <a:r>
                  <a:rPr lang="en-US" dirty="0"/>
                  <a:t>r = percentage rate</a:t>
                </a:r>
              </a:p>
              <a:p>
                <a:pPr lvl="2"/>
                <a:r>
                  <a:rPr lang="en-US" dirty="0"/>
                  <a:t>n = number of times compounded per year</a:t>
                </a:r>
              </a:p>
              <a:p>
                <a:pPr lvl="2"/>
                <a:r>
                  <a:rPr lang="en-US" dirty="0"/>
                  <a:t>t = time in years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08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7.1 Graph Exponential Growth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put $200 into a CD (Certificate of Deposit) that earns 4% interest, how much money will you have after 2 years if you compound the interest monthly? daily?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7.1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51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7.2 Graph Exponential Decay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4114800" cy="37147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Exponential Decay</a:t>
            </a:r>
          </a:p>
          <a:p>
            <a:pPr lvl="1"/>
            <a:r>
              <a:rPr lang="en-US" dirty="0"/>
              <a:t>y = </a:t>
            </a:r>
            <a:r>
              <a:rPr lang="en-US" dirty="0" err="1"/>
              <a:t>a</a:t>
            </a:r>
            <a:r>
              <a:rPr lang="en-US" dirty="0" err="1">
                <a:latin typeface="Calibri"/>
              </a:rPr>
              <a:t>·</a:t>
            </a:r>
            <a:r>
              <a:rPr lang="en-US" dirty="0" err="1"/>
              <a:t>b</a:t>
            </a:r>
            <a:r>
              <a:rPr lang="en-US" baseline="30000" dirty="0" err="1"/>
              <a:t>x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 &gt; 0</a:t>
            </a:r>
          </a:p>
          <a:p>
            <a:pPr lvl="1"/>
            <a:r>
              <a:rPr lang="en-US" dirty="0"/>
              <a:t>0 &lt; b &lt; 1</a:t>
            </a:r>
          </a:p>
          <a:p>
            <a:pPr lvl="1"/>
            <a:endParaRPr lang="en-US" dirty="0"/>
          </a:p>
          <a:p>
            <a:r>
              <a:rPr lang="en-US" dirty="0"/>
              <a:t>Follows same rules as growth</a:t>
            </a:r>
          </a:p>
          <a:p>
            <a:pPr lvl="1"/>
            <a:r>
              <a:rPr lang="en-US" dirty="0"/>
              <a:t>y-intercept = a</a:t>
            </a:r>
          </a:p>
          <a:p>
            <a:pPr lvl="1"/>
            <a:r>
              <a:rPr lang="en-US" dirty="0"/>
              <a:t>y = k is asymptote</a:t>
            </a:r>
          </a:p>
          <a:p>
            <a:pPr lvl="1"/>
            <a:r>
              <a:rPr lang="en-US" dirty="0"/>
              <a:t>y = a · </a:t>
            </a:r>
            <a:r>
              <a:rPr lang="en-US" dirty="0" err="1"/>
              <a:t>b</a:t>
            </a:r>
            <a:r>
              <a:rPr lang="en-US" baseline="30000" dirty="0" err="1"/>
              <a:t>x</a:t>
            </a:r>
            <a:r>
              <a:rPr lang="en-US" baseline="30000" dirty="0"/>
              <a:t> – h </a:t>
            </a:r>
            <a:r>
              <a:rPr lang="en-US" dirty="0"/>
              <a:t>+ k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58"/>
          <p:cNvGrpSpPr/>
          <p:nvPr/>
        </p:nvGrpSpPr>
        <p:grpSpPr>
          <a:xfrm>
            <a:off x="4876800" y="1085850"/>
            <a:ext cx="3886200" cy="3829050"/>
            <a:chOff x="5562600" y="1828800"/>
            <a:chExt cx="3048000" cy="4419600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36576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39624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2672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5720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76800" y="4038600"/>
              <a:ext cx="4419600" cy="0"/>
            </a:xfrm>
            <a:prstGeom prst="line">
              <a:avLst/>
            </a:prstGeom>
            <a:ln w="28575">
              <a:solidFill>
                <a:srgbClr val="00B0F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51816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54864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7912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60960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4008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3528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5562600" y="4038600"/>
              <a:ext cx="3048000" cy="0"/>
            </a:xfrm>
            <a:prstGeom prst="line">
              <a:avLst/>
            </a:prstGeom>
            <a:ln w="28575">
              <a:solidFill>
                <a:srgbClr val="00B0F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5562600" y="43433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5562600" y="46481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5562600" y="49529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5562600" y="52577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5562600" y="5562600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5562600" y="5867400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5562600" y="61721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>
              <a:off x="5562600" y="3733800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0800000">
              <a:off x="5562600" y="3429000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5562600" y="31242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5562600" y="28194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5562600" y="25146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5562600" y="22098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>
              <a:off x="5562600" y="19050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Freeform 31"/>
          <p:cNvSpPr/>
          <p:nvPr/>
        </p:nvSpPr>
        <p:spPr>
          <a:xfrm flipH="1">
            <a:off x="6067425" y="1150144"/>
            <a:ext cx="2695575" cy="1814513"/>
          </a:xfrm>
          <a:custGeom>
            <a:avLst/>
            <a:gdLst>
              <a:gd name="connsiteX0" fmla="*/ 0 w 2695575"/>
              <a:gd name="connsiteY0" fmla="*/ 2419350 h 2419350"/>
              <a:gd name="connsiteX1" fmla="*/ 1933575 w 2695575"/>
              <a:gd name="connsiteY1" fmla="*/ 2124075 h 2419350"/>
              <a:gd name="connsiteX2" fmla="*/ 2524125 w 2695575"/>
              <a:gd name="connsiteY2" fmla="*/ 1285875 h 2419350"/>
              <a:gd name="connsiteX3" fmla="*/ 2695575 w 2695575"/>
              <a:gd name="connsiteY3" fmla="*/ 0 h 2419350"/>
              <a:gd name="connsiteX4" fmla="*/ 2695575 w 2695575"/>
              <a:gd name="connsiteY4" fmla="*/ 0 h 241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5575" h="2419350">
                <a:moveTo>
                  <a:pt x="0" y="2419350"/>
                </a:moveTo>
                <a:cubicBezTo>
                  <a:pt x="756444" y="2366168"/>
                  <a:pt x="1512888" y="2312987"/>
                  <a:pt x="1933575" y="2124075"/>
                </a:cubicBezTo>
                <a:cubicBezTo>
                  <a:pt x="2354262" y="1935163"/>
                  <a:pt x="2397125" y="1639887"/>
                  <a:pt x="2524125" y="1285875"/>
                </a:cubicBezTo>
                <a:cubicBezTo>
                  <a:pt x="2651125" y="931863"/>
                  <a:pt x="2695575" y="0"/>
                  <a:pt x="2695575" y="0"/>
                </a:cubicBezTo>
                <a:lnTo>
                  <a:pt x="2695575" y="0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181600" y="3257551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y = (½)</a:t>
            </a:r>
            <a:r>
              <a:rPr lang="en-US" sz="4800" baseline="30000" dirty="0"/>
              <a:t>x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2" grpId="0" animBg="1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7.2 Graph Exponential Decay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4114800" cy="3394472"/>
          </a:xfrm>
        </p:spPr>
        <p:txBody>
          <a:bodyPr/>
          <a:lstStyle/>
          <a:p>
            <a:r>
              <a:rPr lang="en-US" dirty="0"/>
              <a:t>Graph</a:t>
            </a:r>
          </a:p>
          <a:p>
            <a:r>
              <a:rPr lang="en-US" dirty="0"/>
              <a:t>y = 2 · (½)</a:t>
            </a:r>
            <a:r>
              <a:rPr lang="en-US" baseline="30000" dirty="0"/>
              <a:t>x + 3</a:t>
            </a:r>
            <a:r>
              <a:rPr lang="en-US" dirty="0"/>
              <a:t> – 2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883" y="1204558"/>
            <a:ext cx="3946525" cy="394652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7.2 Graph Exponential Decay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Exponential Decay Model (word problems)</a:t>
            </a:r>
          </a:p>
          <a:p>
            <a:pPr lvl="1"/>
            <a:r>
              <a:rPr lang="en-US" dirty="0"/>
              <a:t>y = a(1 - r)</a:t>
            </a:r>
            <a:r>
              <a:rPr lang="en-US" baseline="30000" dirty="0"/>
              <a:t>t</a:t>
            </a:r>
            <a:endParaRPr lang="en-US" dirty="0"/>
          </a:p>
          <a:p>
            <a:pPr lvl="2"/>
            <a:r>
              <a:rPr lang="en-US" dirty="0"/>
              <a:t>y = current amount</a:t>
            </a:r>
          </a:p>
          <a:p>
            <a:pPr lvl="2"/>
            <a:r>
              <a:rPr lang="en-US" dirty="0"/>
              <a:t>a = initial amount</a:t>
            </a:r>
          </a:p>
          <a:p>
            <a:pPr lvl="2"/>
            <a:r>
              <a:rPr lang="en-US" dirty="0"/>
              <a:t>r = decay percent</a:t>
            </a:r>
          </a:p>
          <a:p>
            <a:pPr lvl="2"/>
            <a:r>
              <a:rPr lang="en-US" dirty="0"/>
              <a:t>1 – r </a:t>
            </a:r>
            <a:r>
              <a:rPr lang="en-US"/>
              <a:t>= decay factor</a:t>
            </a:r>
            <a:endParaRPr lang="en-US" dirty="0"/>
          </a:p>
          <a:p>
            <a:pPr lvl="2"/>
            <a:r>
              <a:rPr lang="en-US" dirty="0"/>
              <a:t>t = time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7.2 Graph Exponential Decay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7467600" cy="3943350"/>
          </a:xfrm>
        </p:spPr>
        <p:txBody>
          <a:bodyPr>
            <a:normAutofit/>
          </a:bodyPr>
          <a:lstStyle/>
          <a:p>
            <a:r>
              <a:rPr lang="en-US" dirty="0"/>
              <a:t>A new car cost $23000.  The value decreases by 15% each year.  Write a model of this decay.  How much will the car be worth in 5 years? 10 years?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7.2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8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Larson Algebra 2</a:t>
            </a:r>
          </a:p>
          <a:p>
            <a:pPr lvl="1"/>
            <a:r>
              <a:rPr lang="en-US" i="1" dirty="0"/>
              <a:t>By Larson, R., Boswell, L., </a:t>
            </a:r>
            <a:r>
              <a:rPr lang="en-US" i="1" dirty="0" err="1"/>
              <a:t>Kanold</a:t>
            </a:r>
            <a:r>
              <a:rPr lang="en-US" i="1" dirty="0"/>
              <a:t>, T. D., &amp; Stiff, L. </a:t>
            </a:r>
          </a:p>
          <a:p>
            <a:pPr lvl="1"/>
            <a:r>
              <a:rPr lang="en-US" i="1" dirty="0"/>
              <a:t>2011 Holt McDougal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Slides created by </a:t>
            </a:r>
          </a:p>
          <a:p>
            <a:r>
              <a:rPr lang="en-US" dirty="0"/>
              <a:t>Richard Wright, Andrews Academy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hlinkClick r:id="rId2"/>
              </a:rPr>
              <a:t>rwright@andrews.edu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7722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Use Functions Involving </a:t>
            </a:r>
            <a:r>
              <a:rPr lang="en-US" i="1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math, there are some special numbers like </a:t>
            </a:r>
            <a:r>
              <a:rPr lang="el-GR" dirty="0"/>
              <a:t>π</a:t>
            </a:r>
            <a:r>
              <a:rPr lang="en-US" dirty="0"/>
              <a:t> or </a:t>
            </a:r>
            <a:r>
              <a:rPr lang="en-US" i="1" dirty="0" err="1"/>
              <a:t>i</a:t>
            </a:r>
            <a:endParaRPr lang="en-US" dirty="0"/>
          </a:p>
          <a:p>
            <a:endParaRPr lang="en-US" dirty="0"/>
          </a:p>
          <a:p>
            <a:r>
              <a:rPr lang="en-US" dirty="0"/>
              <a:t>Today we will learn about </a:t>
            </a:r>
            <a:r>
              <a:rPr lang="en-US" i="1" dirty="0"/>
              <a:t>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Use Functions Involving </a:t>
            </a:r>
            <a:r>
              <a:rPr lang="en-US" i="1" dirty="0"/>
              <a:t>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i="1" dirty="0"/>
                  <a:t>e</a:t>
                </a:r>
                <a:endParaRPr lang="en-US" dirty="0"/>
              </a:p>
              <a:p>
                <a:pPr lvl="1"/>
                <a:r>
                  <a:rPr lang="en-US" dirty="0"/>
                  <a:t>Called the natural base</a:t>
                </a:r>
              </a:p>
              <a:p>
                <a:pPr lvl="1"/>
                <a:r>
                  <a:rPr lang="en-US" dirty="0"/>
                  <a:t>Named after Leonard Euler who discovered it</a:t>
                </a:r>
              </a:p>
              <a:p>
                <a:pPr lvl="2"/>
                <a:r>
                  <a:rPr lang="en-US" dirty="0"/>
                  <a:t>(Pronounced “oil-</a:t>
                </a:r>
                <a:r>
                  <a:rPr lang="en-US" dirty="0" err="1"/>
                  <a:t>er</a:t>
                </a:r>
                <a:r>
                  <a:rPr lang="en-US" dirty="0"/>
                  <a:t>”)</a:t>
                </a:r>
              </a:p>
              <a:p>
                <a:pPr lvl="1"/>
                <a:r>
                  <a:rPr lang="en-US" dirty="0"/>
                  <a:t>Found by putting really big numbers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= 2.718281828459…</a:t>
                </a:r>
              </a:p>
              <a:p>
                <a:pPr lvl="1"/>
                <a:r>
                  <a:rPr lang="en-US" dirty="0"/>
                  <a:t>Irrational number like </a:t>
                </a:r>
                <a:r>
                  <a:rPr lang="el-GR" dirty="0"/>
                  <a:t>π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08" t="-1752" r="-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Use Functions Involving </a:t>
            </a:r>
            <a:r>
              <a:rPr lang="en-US" i="1" dirty="0"/>
              <a:t>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2"/>
              </p:nvPr>
            </p:nvSpPr>
            <p:spPr/>
            <p:txBody>
              <a:bodyPr numCol="1"/>
              <a:lstStyle/>
              <a:p>
                <a:r>
                  <a:rPr lang="en-US" dirty="0"/>
                  <a:t>Simplifying natural base expressions</a:t>
                </a:r>
              </a:p>
              <a:p>
                <a:pPr lvl="1"/>
                <a:r>
                  <a:rPr lang="en-US" dirty="0"/>
                  <a:t>Just treat </a:t>
                </a:r>
                <a:r>
                  <a:rPr lang="en-US" i="1" dirty="0"/>
                  <a:t>e</a:t>
                </a:r>
                <a:r>
                  <a:rPr lang="en-US" dirty="0"/>
                  <a:t> like a regular variable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24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8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blipFill rotWithShape="1">
                <a:blip r:embed="rId3"/>
                <a:stretch>
                  <a:fillRect t="-1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−5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−2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4"/>
                <a:stretch>
                  <a:fillRect l="-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Use Functions Involving </a:t>
            </a:r>
            <a:r>
              <a:rPr lang="en-US" i="1" dirty="0"/>
              <a:t>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the natural base expressions using your calculator</a:t>
            </a:r>
          </a:p>
          <a:p>
            <a:endParaRPr lang="en-US" dirty="0"/>
          </a:p>
          <a:p>
            <a:r>
              <a:rPr lang="en-US" i="1" dirty="0"/>
              <a:t>e</a:t>
            </a:r>
            <a:r>
              <a:rPr lang="en-US" baseline="30000" dirty="0"/>
              <a:t>3</a:t>
            </a:r>
          </a:p>
          <a:p>
            <a:endParaRPr lang="en-US" i="1" baseline="30000" dirty="0"/>
          </a:p>
          <a:p>
            <a:endParaRPr lang="en-US" i="1" baseline="30000" dirty="0"/>
          </a:p>
          <a:p>
            <a:r>
              <a:rPr lang="en-US" i="1" dirty="0"/>
              <a:t>e</a:t>
            </a:r>
            <a:r>
              <a:rPr lang="en-US" baseline="30000" dirty="0"/>
              <a:t>-0.12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Use Functions Involving </a:t>
            </a:r>
            <a:r>
              <a:rPr lang="en-US" i="1" dirty="0"/>
              <a:t>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To graph make a table of values</a:t>
            </a:r>
          </a:p>
          <a:p>
            <a:r>
              <a:rPr lang="en-US" dirty="0"/>
              <a:t>f(x) = </a:t>
            </a:r>
            <a:r>
              <a:rPr lang="en-US" dirty="0" err="1"/>
              <a:t>a·e</a:t>
            </a:r>
            <a:r>
              <a:rPr lang="en-US" baseline="30000" dirty="0" err="1"/>
              <a:t>rx</a:t>
            </a:r>
            <a:endParaRPr lang="en-US" dirty="0"/>
          </a:p>
          <a:p>
            <a:pPr lvl="1"/>
            <a:r>
              <a:rPr lang="en-US" dirty="0"/>
              <a:t>a &gt; 0</a:t>
            </a:r>
          </a:p>
          <a:p>
            <a:pPr lvl="1"/>
            <a:r>
              <a:rPr lang="en-US" dirty="0"/>
              <a:t>If r &gt; 0 </a:t>
            </a:r>
            <a:r>
              <a:rPr lang="en-US" dirty="0">
                <a:sym typeface="Wingdings" pitchFamily="2" charset="2"/>
              </a:rPr>
              <a:t> growth</a:t>
            </a:r>
          </a:p>
          <a:p>
            <a:pPr lvl="1"/>
            <a:r>
              <a:rPr lang="en-US" dirty="0">
                <a:sym typeface="Wingdings" pitchFamily="2" charset="2"/>
              </a:rPr>
              <a:t>If r &lt; 0  decay</a:t>
            </a:r>
          </a:p>
          <a:p>
            <a:r>
              <a:rPr lang="en-US" dirty="0">
                <a:sym typeface="Wingdings" pitchFamily="2" charset="2"/>
              </a:rPr>
              <a:t>Graph y = 2e</a:t>
            </a:r>
            <a:r>
              <a:rPr lang="en-US" baseline="30000" dirty="0">
                <a:sym typeface="Wingdings" pitchFamily="2" charset="2"/>
              </a:rPr>
              <a:t>0.5x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883" y="1204558"/>
            <a:ext cx="3946525" cy="3946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Use Functions Involving </a:t>
            </a:r>
            <a:r>
              <a:rPr lang="en-US" i="1" dirty="0"/>
              <a:t>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Compound Interest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𝑛𝑡</m:t>
                        </m:r>
                      </m:sup>
                    </m:sSup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 = current amount</a:t>
                </a:r>
              </a:p>
              <a:p>
                <a:pPr lvl="2"/>
                <a:r>
                  <a:rPr lang="en-US" dirty="0"/>
                  <a:t>P = principle (initial amount)</a:t>
                </a:r>
              </a:p>
              <a:p>
                <a:pPr lvl="2"/>
                <a:r>
                  <a:rPr lang="en-US" dirty="0"/>
                  <a:t>r = percentage rate</a:t>
                </a:r>
              </a:p>
              <a:p>
                <a:pPr lvl="2"/>
                <a:r>
                  <a:rPr lang="en-US" dirty="0"/>
                  <a:t>n = number of times compounded per year</a:t>
                </a:r>
              </a:p>
              <a:p>
                <a:pPr lvl="2"/>
                <a:r>
                  <a:rPr lang="en-US" dirty="0"/>
                  <a:t>t = time in years</a:t>
                </a:r>
              </a:p>
              <a:p>
                <a:r>
                  <a:rPr lang="en-US" dirty="0"/>
                  <a:t>Compounded continuously</a:t>
                </a:r>
              </a:p>
              <a:p>
                <a:pPr lvl="1"/>
                <a:r>
                  <a:rPr lang="en-US" dirty="0"/>
                  <a:t>A = Pe</a:t>
                </a:r>
                <a:r>
                  <a:rPr lang="en-US" baseline="30000" dirty="0"/>
                  <a:t>rt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467600" cy="4876800"/>
              </a:xfrm>
              <a:blipFill rotWithShape="1">
                <a:blip r:embed="rId3"/>
                <a:stretch>
                  <a:fillRect l="-408" t="-1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7.3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83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7.4 Evaluate Logarithms and Graph Logarithmic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Definition of Logarithm with Base b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latin typeface="Cambria Math"/>
                          </a:rPr>
                          <m:t>𝑦</m:t>
                        </m:r>
                      </m:e>
                    </m:func>
                    <m:r>
                      <a:rPr lang="en-US" sz="4400" b="0" i="1" smtClean="0">
                        <a:latin typeface="Cambria Math"/>
                      </a:rPr>
                      <m:t>=</m:t>
                    </m:r>
                    <m:r>
                      <a:rPr lang="en-US" sz="4400" b="0" i="1" smtClean="0">
                        <a:latin typeface="Cambria Math"/>
                      </a:rPr>
                      <m:t>𝑥</m:t>
                    </m:r>
                    <m:r>
                      <a:rPr lang="en-US" sz="4400" b="0" i="1" smtClean="0">
                        <a:latin typeface="Cambria Math"/>
                      </a:rPr>
                      <m:t> ⇔  </m:t>
                    </m:r>
                    <m:sSup>
                      <m:sSup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4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4400" b="0" i="1" smtClean="0">
                        <a:latin typeface="Cambria Math"/>
                      </a:rPr>
                      <m:t>=</m:t>
                    </m:r>
                    <m:r>
                      <a:rPr lang="en-US" sz="4400" b="0" i="1" smtClean="0">
                        <a:latin typeface="Cambria Math"/>
                      </a:rPr>
                      <m:t>𝑦</m:t>
                    </m:r>
                  </m:oMath>
                </a14:m>
                <a:endParaRPr lang="en-US" sz="4400" dirty="0"/>
              </a:p>
              <a:p>
                <a:endParaRPr lang="en-US" dirty="0"/>
              </a:p>
              <a:p>
                <a:r>
                  <a:rPr lang="en-US" dirty="0"/>
                  <a:t>Read as “</a:t>
                </a:r>
                <a:r>
                  <a:rPr lang="en-US" dirty="0">
                    <a:solidFill>
                      <a:srgbClr val="FFFF00"/>
                    </a:solidFill>
                  </a:rPr>
                  <a:t>log base b of y</a:t>
                </a:r>
                <a:r>
                  <a:rPr lang="en-US" dirty="0"/>
                  <a:t> equals x”</a:t>
                </a:r>
              </a:p>
              <a:p>
                <a:endParaRPr lang="en-US" dirty="0"/>
              </a:p>
              <a:p>
                <a:r>
                  <a:rPr lang="en-US" dirty="0"/>
                  <a:t>Rewriting logarithmic equations</a:t>
                </a:r>
              </a:p>
              <a:p>
                <a:r>
                  <a:rPr lang="en-US" dirty="0"/>
                  <a:t>log</a:t>
                </a:r>
                <a:r>
                  <a:rPr lang="en-US" baseline="-25000" dirty="0"/>
                  <a:t>3</a:t>
                </a:r>
                <a:r>
                  <a:rPr lang="en-US" dirty="0"/>
                  <a:t> 9 = 2 </a:t>
                </a:r>
                <a:r>
                  <a:rPr lang="en-US" dirty="0">
                    <a:sym typeface="Wingdings" pitchFamily="2" charset="2"/>
                  </a:rPr>
                  <a:t></a:t>
                </a:r>
              </a:p>
              <a:p>
                <a:r>
                  <a:rPr lang="en-US" dirty="0">
                    <a:sym typeface="Wingdings" pitchFamily="2" charset="2"/>
                  </a:rPr>
                  <a:t>log</a:t>
                </a:r>
                <a:r>
                  <a:rPr lang="en-US" baseline="-25000" dirty="0">
                    <a:sym typeface="Wingdings" pitchFamily="2" charset="2"/>
                  </a:rPr>
                  <a:t>8</a:t>
                </a:r>
                <a:r>
                  <a:rPr lang="en-US" dirty="0">
                    <a:sym typeface="Wingdings" pitchFamily="2" charset="2"/>
                  </a:rPr>
                  <a:t> 1 = 0 </a:t>
                </a:r>
              </a:p>
              <a:p>
                <a:r>
                  <a:rPr lang="en-US" dirty="0">
                    <a:sym typeface="Wingdings" pitchFamily="2" charset="2"/>
                  </a:rPr>
                  <a:t>log</a:t>
                </a:r>
                <a:r>
                  <a:rPr lang="en-US" baseline="-25000" dirty="0">
                    <a:sym typeface="Wingdings" pitchFamily="2" charset="2"/>
                  </a:rPr>
                  <a:t>5</a:t>
                </a:r>
                <a:r>
                  <a:rPr lang="en-US" dirty="0">
                    <a:sym typeface="Wingdings" pitchFamily="2" charset="2"/>
                  </a:rPr>
                  <a:t>(1 / 25) = -2 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467600" cy="5257800"/>
              </a:xfrm>
              <a:blipFill rotWithShape="1">
                <a:blip r:embed="rId3"/>
                <a:stretch>
                  <a:fillRect l="-408" t="-1508" b="-2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7.4 Evaluate Logarithms and Graph Logarithmic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Special Logs</a:t>
                </a:r>
              </a:p>
              <a:p>
                <a:pPr lvl="1"/>
                <a:r>
                  <a:rPr lang="en-US" dirty="0" err="1"/>
                  <a:t>log</a:t>
                </a:r>
                <a:r>
                  <a:rPr lang="en-US" baseline="-25000" dirty="0" err="1"/>
                  <a:t>b</a:t>
                </a:r>
                <a:r>
                  <a:rPr lang="en-US" dirty="0"/>
                  <a:t> 1 = 0</a:t>
                </a:r>
              </a:p>
              <a:p>
                <a:pPr lvl="1"/>
                <a:r>
                  <a:rPr lang="en-US" dirty="0" err="1"/>
                  <a:t>log</a:t>
                </a:r>
                <a:r>
                  <a:rPr lang="en-US" baseline="-25000" dirty="0" err="1"/>
                  <a:t>b</a:t>
                </a:r>
                <a:r>
                  <a:rPr lang="en-US" dirty="0"/>
                  <a:t> b = 1</a:t>
                </a:r>
              </a:p>
              <a:p>
                <a:r>
                  <a:rPr lang="en-US" dirty="0"/>
                  <a:t>Evaluate</a:t>
                </a:r>
              </a:p>
              <a:p>
                <a:pPr lvl="1"/>
                <a:r>
                  <a:rPr lang="en-US" dirty="0"/>
                  <a:t>log</a:t>
                </a:r>
                <a:r>
                  <a:rPr lang="en-US" baseline="-25000" dirty="0"/>
                  <a:t>4</a:t>
                </a:r>
                <a:r>
                  <a:rPr lang="en-US" dirty="0"/>
                  <a:t> 64</a:t>
                </a:r>
              </a:p>
              <a:p>
                <a:pPr lvl="1"/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log</a:t>
                </a:r>
                <a:r>
                  <a:rPr lang="en-US" baseline="-25000" dirty="0"/>
                  <a:t>1/4</a:t>
                </a:r>
                <a:r>
                  <a:rPr lang="en-US" dirty="0"/>
                  <a:t> 256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7.4 Evaluate Logarithms and Graph Logarithmic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Using a calculator</a:t>
            </a:r>
          </a:p>
          <a:p>
            <a:r>
              <a:rPr lang="en-US" dirty="0"/>
              <a:t>Common Log (base 10)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10</a:t>
            </a:r>
            <a:r>
              <a:rPr lang="en-US" dirty="0"/>
              <a:t> x = log x</a:t>
            </a:r>
          </a:p>
          <a:p>
            <a:pPr lvl="1"/>
            <a:r>
              <a:rPr lang="en-US" dirty="0"/>
              <a:t>Find log 12</a:t>
            </a:r>
          </a:p>
          <a:p>
            <a:pPr lvl="1"/>
            <a:endParaRPr lang="en-US" dirty="0"/>
          </a:p>
          <a:p>
            <a:r>
              <a:rPr lang="en-US" dirty="0"/>
              <a:t>Natural Log (base </a:t>
            </a:r>
            <a:r>
              <a:rPr lang="en-US" i="1" dirty="0"/>
              <a:t>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log</a:t>
            </a:r>
            <a:r>
              <a:rPr lang="en-US" i="1" baseline="-25000" dirty="0"/>
              <a:t>e</a:t>
            </a:r>
            <a:r>
              <a:rPr lang="en-US" baseline="-25000" dirty="0"/>
              <a:t> </a:t>
            </a:r>
            <a:r>
              <a:rPr lang="en-US" dirty="0"/>
              <a:t>x = </a:t>
            </a:r>
            <a:r>
              <a:rPr lang="en-US" dirty="0" err="1"/>
              <a:t>ln</a:t>
            </a:r>
            <a:r>
              <a:rPr lang="en-US" dirty="0"/>
              <a:t> x</a:t>
            </a:r>
          </a:p>
          <a:p>
            <a:pPr lvl="1"/>
            <a:r>
              <a:rPr lang="en-US" dirty="0"/>
              <a:t>Find </a:t>
            </a:r>
            <a:r>
              <a:rPr lang="en-US" dirty="0" err="1"/>
              <a:t>ln</a:t>
            </a:r>
            <a:r>
              <a:rPr lang="en-US" dirty="0"/>
              <a:t>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7.1 Graph Exponential Growth Functions</a:t>
            </a:r>
          </a:p>
        </p:txBody>
      </p:sp>
      <p:pic>
        <p:nvPicPr>
          <p:cNvPr id="6" name="Content Placeholder 5" descr="ft060910 Exponential Math Homework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67213"/>
          <a:stretch>
            <a:fillRect/>
          </a:stretch>
        </p:blipFill>
        <p:spPr>
          <a:xfrm>
            <a:off x="0" y="1657350"/>
            <a:ext cx="9144000" cy="2114550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7.4 Evaluate Logarithms and Graph Logarithmic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When the bases are the same, the base and the log cancel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7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/>
                      </a:rPr>
                      <m:t>=7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81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e>
                    </m:func>
                  </m:oMath>
                </a14:m>
                <a:endParaRPr lang="en-US" b="0" dirty="0"/>
              </a:p>
              <a:p>
                <a:r>
                  <a:rPr lang="en-US" b="0" dirty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e>
                    </m:func>
                  </m:oMath>
                </a14:m>
                <a:endParaRPr lang="en-US" b="0" dirty="0"/>
              </a:p>
              <a:p>
                <a:r>
                  <a:rPr lang="en-US" b="0" dirty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=4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08" t="-1752" r="-1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7.4 Evaluate Logarithms and Graph Logarithmic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Finding Inverses of Logs</a:t>
            </a:r>
          </a:p>
          <a:p>
            <a:r>
              <a:rPr lang="en-US" dirty="0"/>
              <a:t>y = log</a:t>
            </a:r>
            <a:r>
              <a:rPr lang="en-US" baseline="-25000" dirty="0"/>
              <a:t>8</a:t>
            </a:r>
            <a:r>
              <a:rPr lang="en-US" dirty="0"/>
              <a:t> x</a:t>
            </a:r>
          </a:p>
          <a:p>
            <a:r>
              <a:rPr lang="en-US" dirty="0"/>
              <a:t>x = log</a:t>
            </a:r>
            <a:r>
              <a:rPr lang="en-US" baseline="-25000" dirty="0"/>
              <a:t>8</a:t>
            </a:r>
            <a:r>
              <a:rPr lang="en-US" dirty="0"/>
              <a:t> y   		Switch x and y</a:t>
            </a:r>
          </a:p>
          <a:p>
            <a:r>
              <a:rPr lang="en-US" dirty="0"/>
              <a:t>y = 8</a:t>
            </a:r>
            <a:r>
              <a:rPr lang="en-US" baseline="30000" dirty="0"/>
              <a:t>x</a:t>
            </a:r>
            <a:r>
              <a:rPr lang="en-US" dirty="0"/>
              <a:t>		Rewrite to solve for y</a:t>
            </a:r>
          </a:p>
          <a:p>
            <a:endParaRPr lang="en-US" dirty="0"/>
          </a:p>
          <a:p>
            <a:r>
              <a:rPr lang="en-US" dirty="0"/>
              <a:t>To graph logs</a:t>
            </a:r>
          </a:p>
          <a:p>
            <a:pPr lvl="1"/>
            <a:r>
              <a:rPr lang="en-US" dirty="0"/>
              <a:t>Find the inverse</a:t>
            </a:r>
          </a:p>
          <a:p>
            <a:pPr lvl="1"/>
            <a:r>
              <a:rPr lang="en-US" dirty="0"/>
              <a:t>Make a table of values for the inverse</a:t>
            </a:r>
          </a:p>
          <a:p>
            <a:pPr lvl="1"/>
            <a:r>
              <a:rPr lang="en-US" dirty="0"/>
              <a:t>Graph the log by switching the x and y coordinates of the inverse.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7.4 Evaluate Logarithms and Graph Logarithmic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Properties of graphs of logs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/>
              <a:t> (x – h) + k</a:t>
            </a:r>
          </a:p>
          <a:p>
            <a:endParaRPr lang="en-US" dirty="0"/>
          </a:p>
          <a:p>
            <a:pPr lvl="1"/>
            <a:r>
              <a:rPr lang="en-US" dirty="0"/>
              <a:t>x = h is vert. asymptote</a:t>
            </a:r>
          </a:p>
          <a:p>
            <a:pPr lvl="1"/>
            <a:r>
              <a:rPr lang="en-US" dirty="0"/>
              <a:t>Domain is x &gt; h</a:t>
            </a:r>
          </a:p>
          <a:p>
            <a:pPr lvl="1"/>
            <a:r>
              <a:rPr lang="en-US" dirty="0"/>
              <a:t>Range is all real numbers</a:t>
            </a:r>
          </a:p>
          <a:p>
            <a:pPr lvl="1"/>
            <a:r>
              <a:rPr lang="en-US" dirty="0"/>
              <a:t>If b &gt; 1, graph rises</a:t>
            </a:r>
          </a:p>
          <a:p>
            <a:pPr lvl="1"/>
            <a:r>
              <a:rPr lang="en-US" dirty="0"/>
              <a:t>If 0 &lt; b &lt; 1, graph falls</a:t>
            </a:r>
          </a:p>
        </p:txBody>
      </p:sp>
      <p:pic>
        <p:nvPicPr>
          <p:cNvPr id="35" name="Picture 34" descr="Logarithmic graph.png"/>
          <p:cNvPicPr>
            <a:picLocks noChangeAspect="1"/>
          </p:cNvPicPr>
          <p:nvPr/>
        </p:nvPicPr>
        <p:blipFill>
          <a:blip r:embed="rId3" cstate="print"/>
          <a:srcRect t="7692"/>
          <a:stretch>
            <a:fillRect/>
          </a:stretch>
        </p:blipFill>
        <p:spPr>
          <a:xfrm>
            <a:off x="4724400" y="1771650"/>
            <a:ext cx="3962400" cy="274320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7.4 Evaluate Logarithms and Graph Logarithmic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</a:t>
            </a:r>
          </a:p>
          <a:p>
            <a:pPr lvl="1"/>
            <a:r>
              <a:rPr lang="en-US" dirty="0"/>
              <a:t>y = log</a:t>
            </a:r>
            <a:r>
              <a:rPr lang="en-US" baseline="-25000" dirty="0"/>
              <a:t>2</a:t>
            </a:r>
            <a:r>
              <a:rPr lang="en-US" dirty="0"/>
              <a:t> x</a:t>
            </a:r>
          </a:p>
          <a:p>
            <a:endParaRPr lang="en-US" dirty="0"/>
          </a:p>
          <a:p>
            <a:pPr lvl="1"/>
            <a:r>
              <a:rPr lang="en-US" dirty="0"/>
              <a:t>Inverse</a:t>
            </a:r>
          </a:p>
          <a:p>
            <a:pPr lvl="1"/>
            <a:r>
              <a:rPr lang="en-US" dirty="0"/>
              <a:t>x = log</a:t>
            </a:r>
            <a:r>
              <a:rPr lang="en-US" baseline="-25000" dirty="0"/>
              <a:t>2</a:t>
            </a:r>
            <a:r>
              <a:rPr lang="en-US" dirty="0"/>
              <a:t> y</a:t>
            </a:r>
          </a:p>
          <a:p>
            <a:pPr lvl="1"/>
            <a:r>
              <a:rPr lang="en-US" dirty="0"/>
              <a:t>y = 2</a:t>
            </a:r>
            <a:r>
              <a:rPr lang="en-US" baseline="30000" dirty="0"/>
              <a:t>x</a:t>
            </a: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895600" y="2628900"/>
          <a:ext cx="16002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x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-3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1/8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-2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¼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-1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½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883" y="1204558"/>
            <a:ext cx="3946525" cy="3946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7.4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834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7.5 Apply Properties of Logarithms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Product Property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𝑢𝑣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</m:func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Quotient Property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den>
                        </m:f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</m:func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Power Property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08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7.5 Apply Properties of Logarithms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Use log</a:t>
                </a:r>
                <a:r>
                  <a:rPr lang="en-US" baseline="-25000" dirty="0"/>
                  <a:t>9</a:t>
                </a:r>
                <a:r>
                  <a:rPr lang="en-US" dirty="0"/>
                  <a:t> 5 = 0.732 and log</a:t>
                </a:r>
                <a:r>
                  <a:rPr lang="en-US" baseline="-25000" dirty="0"/>
                  <a:t>9</a:t>
                </a:r>
                <a:r>
                  <a:rPr lang="en-US" dirty="0"/>
                  <a:t> 11 = 1.091 to find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9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11</m:t>
                            </m:r>
                          </m:den>
                        </m:f>
                      </m:e>
                    </m:func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log</a:t>
                </a:r>
                <a:r>
                  <a:rPr lang="en-US" baseline="-25000" dirty="0"/>
                  <a:t>9</a:t>
                </a:r>
                <a:r>
                  <a:rPr lang="en-US" dirty="0"/>
                  <a:t> 55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log</a:t>
                </a:r>
                <a:r>
                  <a:rPr lang="en-US" baseline="-25000" dirty="0"/>
                  <a:t>9</a:t>
                </a:r>
                <a:r>
                  <a:rPr lang="en-US" dirty="0"/>
                  <a:t> 25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08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7.5 Apply Properties of Logarithms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200150"/>
            <a:ext cx="4114800" cy="3394472"/>
          </a:xfrm>
        </p:spPr>
        <p:txBody>
          <a:bodyPr/>
          <a:lstStyle/>
          <a:p>
            <a:r>
              <a:rPr lang="en-US" dirty="0"/>
              <a:t>Expand: log</a:t>
            </a:r>
            <a:r>
              <a:rPr lang="en-US" baseline="-25000" dirty="0"/>
              <a:t>5</a:t>
            </a:r>
            <a:r>
              <a:rPr lang="en-US" dirty="0"/>
              <a:t> 2x</a:t>
            </a:r>
            <a:r>
              <a:rPr lang="en-US" baseline="30000" dirty="0"/>
              <a:t>6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114800" y="1200150"/>
            <a:ext cx="5029200" cy="3394472"/>
          </a:xfrm>
        </p:spPr>
        <p:txBody>
          <a:bodyPr/>
          <a:lstStyle/>
          <a:p>
            <a:r>
              <a:rPr lang="en-US" dirty="0"/>
              <a:t>Condense: 2 log</a:t>
            </a:r>
            <a:r>
              <a:rPr lang="en-US" baseline="-25000" dirty="0"/>
              <a:t>3</a:t>
            </a:r>
            <a:r>
              <a:rPr lang="en-US" dirty="0"/>
              <a:t> 7 – 5 log</a:t>
            </a:r>
            <a:r>
              <a:rPr lang="en-US" baseline="-25000" dirty="0"/>
              <a:t>3</a:t>
            </a:r>
            <a:r>
              <a:rPr lang="en-US" dirty="0"/>
              <a:t> x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7.5 Apply Properties of Logarithms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Change-of-Base Formula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Evaluate log</a:t>
                </a:r>
                <a:r>
                  <a:rPr lang="en-US" baseline="-25000" dirty="0"/>
                  <a:t>4</a:t>
                </a:r>
                <a:r>
                  <a:rPr lang="en-US" dirty="0"/>
                  <a:t> 8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1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7.5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8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8-1 Exponential Growth</a:t>
            </a:r>
          </a:p>
        </p:txBody>
      </p:sp>
      <p:pic>
        <p:nvPicPr>
          <p:cNvPr id="6" name="Content Placeholder 5" descr="ft060910 Exponential Math Homework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t="33958" r="33334" b="468"/>
          <a:stretch>
            <a:fillRect/>
          </a:stretch>
        </p:blipFill>
        <p:spPr>
          <a:xfrm>
            <a:off x="0" y="0"/>
            <a:ext cx="9144000" cy="5132070"/>
          </a:xfr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7.6 Solve Exponential and Logarithmic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Solving Exponential Equations</a:t>
            </a:r>
          </a:p>
          <a:p>
            <a:pPr lvl="1"/>
            <a:r>
              <a:rPr lang="en-US" dirty="0"/>
              <a:t>Method 1) if the bases are equal, then exponents are equal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4x</a:t>
            </a:r>
            <a:r>
              <a:rPr lang="en-US" dirty="0"/>
              <a:t> = 32</a:t>
            </a:r>
            <a:r>
              <a:rPr lang="en-US" baseline="30000" dirty="0"/>
              <a:t>x-1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7.6 Solve Exponential and Logarithmic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Solving Exponential Equations</a:t>
            </a:r>
          </a:p>
          <a:p>
            <a:pPr lvl="1"/>
            <a:r>
              <a:rPr lang="en-US" dirty="0"/>
              <a:t>Method 2) take log of both sides</a:t>
            </a:r>
          </a:p>
          <a:p>
            <a:pPr lvl="1"/>
            <a:r>
              <a:rPr lang="en-US" dirty="0"/>
              <a:t>4</a:t>
            </a:r>
            <a:r>
              <a:rPr lang="en-US" baseline="30000" dirty="0"/>
              <a:t>x</a:t>
            </a:r>
            <a:r>
              <a:rPr lang="en-US" dirty="0"/>
              <a:t> = 15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20624" lvl="1" indent="-384048">
              <a:buSzPct val="80000"/>
              <a:buFont typeface="Wingdings 2"/>
              <a:buChar char=""/>
            </a:pPr>
            <a:r>
              <a:rPr lang="en-US" dirty="0"/>
              <a:t>5</a:t>
            </a:r>
            <a:r>
              <a:rPr lang="en-US" baseline="30000" dirty="0"/>
              <a:t>x+2</a:t>
            </a:r>
            <a:r>
              <a:rPr lang="en-US" dirty="0"/>
              <a:t> + 3 = 25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7.6 Solve Exponential and Logarithmic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Solving Logarithmic Equations</a:t>
            </a:r>
          </a:p>
          <a:p>
            <a:pPr lvl="1"/>
            <a:r>
              <a:rPr lang="en-US" dirty="0"/>
              <a:t>Method 1) if the bases are equal, then logs are equal</a:t>
            </a:r>
          </a:p>
          <a:p>
            <a:endParaRPr lang="en-US" dirty="0"/>
          </a:p>
          <a:p>
            <a:pPr lvl="1"/>
            <a:r>
              <a:rPr lang="en-US" dirty="0"/>
              <a:t>log</a:t>
            </a:r>
            <a:r>
              <a:rPr lang="en-US" baseline="-25000" dirty="0"/>
              <a:t>3</a:t>
            </a:r>
            <a:r>
              <a:rPr lang="en-US" dirty="0"/>
              <a:t> (5x – 1) = log</a:t>
            </a:r>
            <a:r>
              <a:rPr lang="en-US" baseline="-25000" dirty="0"/>
              <a:t>3</a:t>
            </a:r>
            <a:r>
              <a:rPr lang="en-US" dirty="0"/>
              <a:t> (x + 7)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7.6 Solve Exponential and Logarithmic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Solving Logarithmic Equations</a:t>
            </a:r>
          </a:p>
          <a:p>
            <a:pPr lvl="1"/>
            <a:r>
              <a:rPr lang="en-US" dirty="0"/>
              <a:t>Method 2) </a:t>
            </a:r>
            <a:r>
              <a:rPr lang="en-US" dirty="0" err="1"/>
              <a:t>exponentiating</a:t>
            </a:r>
            <a:r>
              <a:rPr lang="en-US" dirty="0"/>
              <a:t> both sides</a:t>
            </a:r>
          </a:p>
          <a:p>
            <a:pPr lvl="2"/>
            <a:r>
              <a:rPr lang="en-US" dirty="0"/>
              <a:t>Make both sides exponents with the base of the log</a:t>
            </a:r>
          </a:p>
          <a:p>
            <a:endParaRPr lang="en-US" dirty="0"/>
          </a:p>
          <a:p>
            <a:pPr lvl="1"/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 (x + 3) = 2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7.6 Solve Exponential and Logarithmic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−3)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=3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742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7.6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834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7.7 Write and Apply Exponential and Power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as 2 points determine a line, so 2 points will determine an exponential equation.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7.7 Write and Apply Exponential and Power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Exponential Function</a:t>
            </a:r>
          </a:p>
          <a:p>
            <a:pPr lvl="1"/>
            <a:r>
              <a:rPr lang="en-US" dirty="0"/>
              <a:t>y = a </a:t>
            </a:r>
            <a:r>
              <a:rPr lang="en-US" dirty="0" err="1"/>
              <a:t>b</a:t>
            </a:r>
            <a:r>
              <a:rPr lang="en-US" baseline="30000" dirty="0" err="1"/>
              <a:t>x</a:t>
            </a:r>
            <a:endParaRPr lang="en-US" dirty="0"/>
          </a:p>
          <a:p>
            <a:endParaRPr lang="en-US" dirty="0"/>
          </a:p>
          <a:p>
            <a:r>
              <a:rPr lang="en-US" dirty="0"/>
              <a:t>If given 2 points</a:t>
            </a:r>
          </a:p>
          <a:p>
            <a:pPr lvl="1"/>
            <a:r>
              <a:rPr lang="en-US" dirty="0"/>
              <a:t>Fill in both points to get two equations</a:t>
            </a:r>
          </a:p>
          <a:p>
            <a:pPr lvl="1"/>
            <a:r>
              <a:rPr lang="en-US" dirty="0"/>
              <a:t>Solve for a and b by substitution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7.7 Write and Apply Exponential and Power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exponential function that goes through (-1, 0.0625) and (2, 32)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7.7 Write and Apply Exponential and Power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Steps if given a table of values</a:t>
            </a:r>
          </a:p>
          <a:p>
            <a:pPr lvl="1"/>
            <a:r>
              <a:rPr lang="en-US" dirty="0"/>
              <a:t>Find </a:t>
            </a:r>
            <a:r>
              <a:rPr lang="en-US" dirty="0" err="1"/>
              <a:t>ln</a:t>
            </a:r>
            <a:r>
              <a:rPr lang="en-US" dirty="0"/>
              <a:t> y of all points</a:t>
            </a:r>
          </a:p>
          <a:p>
            <a:pPr lvl="1"/>
            <a:r>
              <a:rPr lang="en-US" dirty="0"/>
              <a:t>Graph </a:t>
            </a:r>
            <a:r>
              <a:rPr lang="en-US" dirty="0" err="1"/>
              <a:t>ln</a:t>
            </a:r>
            <a:r>
              <a:rPr lang="en-US" dirty="0"/>
              <a:t> y </a:t>
            </a:r>
            <a:r>
              <a:rPr lang="en-US" dirty="0" err="1"/>
              <a:t>vs</a:t>
            </a:r>
            <a:r>
              <a:rPr lang="en-US" dirty="0"/>
              <a:t> x</a:t>
            </a:r>
          </a:p>
          <a:p>
            <a:pPr lvl="1"/>
            <a:r>
              <a:rPr lang="en-US" dirty="0"/>
              <a:t>Draw the best fit straight line</a:t>
            </a:r>
          </a:p>
          <a:p>
            <a:pPr lvl="1"/>
            <a:r>
              <a:rPr lang="en-US" dirty="0"/>
              <a:t>Pick two points on the line and find equation of line (remember to use </a:t>
            </a:r>
            <a:r>
              <a:rPr lang="en-US" dirty="0" err="1"/>
              <a:t>ln</a:t>
            </a:r>
            <a:r>
              <a:rPr lang="en-US" dirty="0"/>
              <a:t> y instead of just y)</a:t>
            </a:r>
          </a:p>
          <a:p>
            <a:pPr lvl="1"/>
            <a:r>
              <a:rPr lang="en-US" dirty="0"/>
              <a:t>Solve for y</a:t>
            </a:r>
          </a:p>
          <a:p>
            <a:r>
              <a:rPr lang="en-US" dirty="0"/>
              <a:t>OR use the </a:t>
            </a:r>
            <a:r>
              <a:rPr lang="en-US" dirty="0" err="1"/>
              <a:t>ExpReg</a:t>
            </a:r>
            <a:r>
              <a:rPr lang="en-US" dirty="0"/>
              <a:t> feature on a graphing calculator</a:t>
            </a:r>
          </a:p>
          <a:p>
            <a:pPr lvl="1"/>
            <a:r>
              <a:rPr lang="en-US" dirty="0"/>
              <a:t>Enter points in STAT </a:t>
            </a:r>
            <a:r>
              <a:rPr lang="en-US" dirty="0">
                <a:sym typeface="Wingdings" pitchFamily="2" charset="2"/>
              </a:rPr>
              <a:t> EDIT</a:t>
            </a:r>
          </a:p>
          <a:p>
            <a:pPr lvl="1"/>
            <a:r>
              <a:rPr lang="en-US" dirty="0">
                <a:sym typeface="Wingdings" pitchFamily="2" charset="2"/>
              </a:rPr>
              <a:t>Go to STAT  CALC  </a:t>
            </a:r>
            <a:r>
              <a:rPr lang="en-US" dirty="0" err="1">
                <a:sym typeface="Wingdings" pitchFamily="2" charset="2"/>
              </a:rPr>
              <a:t>ExpReg</a:t>
            </a:r>
            <a:r>
              <a:rPr lang="en-US" dirty="0">
                <a:sym typeface="Wingdings" pitchFamily="2" charset="2"/>
              </a:rPr>
              <a:t>  Enter  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7467600" cy="37719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514600" y="17436"/>
            <a:ext cx="4267200" cy="5126065"/>
            <a:chOff x="1676400" y="23247"/>
            <a:chExt cx="4800600" cy="6834753"/>
          </a:xfrm>
        </p:grpSpPr>
        <p:pic>
          <p:nvPicPr>
            <p:cNvPr id="4" name="Content Placeholder 5" descr="ft060910 Exponential Math Homework.gif"/>
            <p:cNvPicPr>
              <a:picLocks noChangeAspect="1"/>
            </p:cNvPicPr>
            <p:nvPr/>
          </p:nvPicPr>
          <p:blipFill>
            <a:blip r:embed="rId3" cstate="print"/>
            <a:srcRect l="67222" t="33958" r="1" b="468"/>
            <a:stretch>
              <a:fillRect/>
            </a:stretch>
          </p:blipFill>
          <p:spPr>
            <a:xfrm>
              <a:off x="1676400" y="23247"/>
              <a:ext cx="4800600" cy="6834753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4953000" y="390525"/>
              <a:ext cx="10668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848225" y="345487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Comic Sans MS" pitchFamily="66" charset="0"/>
                </a:rPr>
                <a:t>WRIGHT</a:t>
              </a:r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7.7 Write and Apply Exponential and Power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a Power Function</a:t>
            </a:r>
          </a:p>
          <a:p>
            <a:pPr lvl="1"/>
            <a:r>
              <a:rPr lang="en-US" dirty="0"/>
              <a:t>y = a </a:t>
            </a:r>
            <a:r>
              <a:rPr lang="en-US" dirty="0" err="1"/>
              <a:t>x</a:t>
            </a:r>
            <a:r>
              <a:rPr lang="en-US" baseline="30000" dirty="0" err="1"/>
              <a:t>b</a:t>
            </a:r>
            <a:endParaRPr lang="en-US" baseline="30000" dirty="0"/>
          </a:p>
          <a:p>
            <a:pPr lvl="1"/>
            <a:endParaRPr lang="en-US" dirty="0"/>
          </a:p>
          <a:p>
            <a:r>
              <a:rPr lang="en-US" dirty="0"/>
              <a:t>Steps are the </a:t>
            </a:r>
            <a:r>
              <a:rPr lang="en-US"/>
              <a:t>same as </a:t>
            </a:r>
            <a:r>
              <a:rPr lang="en-US" dirty="0"/>
              <a:t>for exponential function</a:t>
            </a:r>
          </a:p>
          <a:p>
            <a:pPr lvl="1"/>
            <a:r>
              <a:rPr lang="en-US" dirty="0"/>
              <a:t>Fill in both points to get two equations</a:t>
            </a:r>
          </a:p>
          <a:p>
            <a:pPr lvl="1"/>
            <a:r>
              <a:rPr lang="en-US" dirty="0"/>
              <a:t>Solve for a and b by substitution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7.7 Write and Apply Exponential and Power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power function through (3, 8) and (9, 12)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7.7 Write and Apply Exponential and Power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Steps if given a table of values</a:t>
            </a:r>
          </a:p>
          <a:p>
            <a:pPr lvl="1"/>
            <a:r>
              <a:rPr lang="en-US" dirty="0"/>
              <a:t>Find </a:t>
            </a:r>
            <a:r>
              <a:rPr lang="en-US" dirty="0" err="1"/>
              <a:t>ln</a:t>
            </a:r>
            <a:r>
              <a:rPr lang="en-US" dirty="0"/>
              <a:t> y  and </a:t>
            </a:r>
            <a:r>
              <a:rPr lang="en-US" dirty="0" err="1"/>
              <a:t>ln</a:t>
            </a:r>
            <a:r>
              <a:rPr lang="en-US" dirty="0"/>
              <a:t> x of all points</a:t>
            </a:r>
          </a:p>
          <a:p>
            <a:pPr lvl="1"/>
            <a:r>
              <a:rPr lang="en-US" dirty="0"/>
              <a:t>Graph </a:t>
            </a:r>
            <a:r>
              <a:rPr lang="en-US" dirty="0" err="1"/>
              <a:t>ln</a:t>
            </a:r>
            <a:r>
              <a:rPr lang="en-US" dirty="0"/>
              <a:t> y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ln</a:t>
            </a:r>
            <a:r>
              <a:rPr lang="en-US" dirty="0"/>
              <a:t> x</a:t>
            </a:r>
          </a:p>
          <a:p>
            <a:pPr lvl="1"/>
            <a:r>
              <a:rPr lang="en-US" dirty="0"/>
              <a:t>Draw the best fit straight line</a:t>
            </a:r>
          </a:p>
          <a:p>
            <a:pPr lvl="1"/>
            <a:r>
              <a:rPr lang="en-US" dirty="0"/>
              <a:t>Pick two points on the line and find equation of line (remember to use </a:t>
            </a:r>
            <a:r>
              <a:rPr lang="en-US" dirty="0" err="1"/>
              <a:t>ln</a:t>
            </a:r>
            <a:r>
              <a:rPr lang="en-US" dirty="0"/>
              <a:t> y and </a:t>
            </a:r>
            <a:r>
              <a:rPr lang="en-US" dirty="0" err="1"/>
              <a:t>ln</a:t>
            </a:r>
            <a:r>
              <a:rPr lang="en-US" dirty="0"/>
              <a:t> x instead of just y)</a:t>
            </a:r>
          </a:p>
          <a:p>
            <a:pPr lvl="1"/>
            <a:r>
              <a:rPr lang="en-US" dirty="0"/>
              <a:t>Solve for y</a:t>
            </a:r>
          </a:p>
          <a:p>
            <a:r>
              <a:rPr lang="en-US" dirty="0"/>
              <a:t>OR use the </a:t>
            </a:r>
            <a:r>
              <a:rPr lang="en-US" dirty="0" err="1"/>
              <a:t>PwrReg</a:t>
            </a:r>
            <a:r>
              <a:rPr lang="en-US" dirty="0"/>
              <a:t> feature on a graphing calculator</a:t>
            </a:r>
          </a:p>
          <a:p>
            <a:pPr lvl="1"/>
            <a:r>
              <a:rPr lang="en-US" dirty="0"/>
              <a:t>Enter points in STAT </a:t>
            </a:r>
            <a:r>
              <a:rPr lang="en-US" dirty="0">
                <a:sym typeface="Wingdings" pitchFamily="2" charset="2"/>
              </a:rPr>
              <a:t> EDIT</a:t>
            </a:r>
          </a:p>
          <a:p>
            <a:pPr lvl="1"/>
            <a:r>
              <a:rPr lang="en-US" dirty="0">
                <a:sym typeface="Wingdings" pitchFamily="2" charset="2"/>
              </a:rPr>
              <a:t>Go to STAT  CALC  </a:t>
            </a:r>
            <a:r>
              <a:rPr lang="en-US" dirty="0" err="1">
                <a:sym typeface="Wingdings" pitchFamily="2" charset="2"/>
              </a:rPr>
              <a:t>PwrReg</a:t>
            </a:r>
            <a:r>
              <a:rPr lang="en-US" dirty="0">
                <a:sym typeface="Wingdings" pitchFamily="2" charset="2"/>
              </a:rPr>
              <a:t>  Enter  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7.7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8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7.1 Graph Exponential Growth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Exponential Function</a:t>
            </a:r>
          </a:p>
          <a:p>
            <a:pPr lvl="1"/>
            <a:r>
              <a:rPr lang="en-US" dirty="0"/>
              <a:t>y = </a:t>
            </a:r>
            <a:r>
              <a:rPr lang="en-US" dirty="0" err="1"/>
              <a:t>b</a:t>
            </a:r>
            <a:r>
              <a:rPr lang="en-US" baseline="30000" dirty="0" err="1"/>
              <a:t>x</a:t>
            </a:r>
            <a:endParaRPr lang="en-US" dirty="0"/>
          </a:p>
          <a:p>
            <a:pPr lvl="1"/>
            <a:r>
              <a:rPr lang="en-US" dirty="0"/>
              <a:t>Base (b) is a positive number other than 1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58"/>
          <p:cNvGrpSpPr/>
          <p:nvPr/>
        </p:nvGrpSpPr>
        <p:grpSpPr>
          <a:xfrm>
            <a:off x="4876800" y="1085850"/>
            <a:ext cx="3886200" cy="3829050"/>
            <a:chOff x="5562600" y="1828800"/>
            <a:chExt cx="3048000" cy="4419600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36576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39624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2672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5720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76800" y="4038600"/>
              <a:ext cx="4419600" cy="0"/>
            </a:xfrm>
            <a:prstGeom prst="line">
              <a:avLst/>
            </a:prstGeom>
            <a:ln w="28575">
              <a:solidFill>
                <a:srgbClr val="00B0F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51816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54864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7912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60960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4008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352800" y="4038600"/>
              <a:ext cx="44196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5562600" y="4038600"/>
              <a:ext cx="3048000" cy="0"/>
            </a:xfrm>
            <a:prstGeom prst="line">
              <a:avLst/>
            </a:prstGeom>
            <a:ln w="28575">
              <a:solidFill>
                <a:srgbClr val="00B0F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5562600" y="43433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5562600" y="46481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5562600" y="49529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5562600" y="52577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5562600" y="5562600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5562600" y="5867400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5562600" y="6172199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>
              <a:off x="5562600" y="3733800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0800000">
              <a:off x="5562600" y="3429000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5562600" y="31242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5562600" y="28194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5562600" y="25146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5562600" y="22098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>
              <a:off x="5562600" y="1905001"/>
              <a:ext cx="3048000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Freeform 31"/>
          <p:cNvSpPr/>
          <p:nvPr/>
        </p:nvSpPr>
        <p:spPr>
          <a:xfrm>
            <a:off x="4876802" y="1150144"/>
            <a:ext cx="2695575" cy="1814513"/>
          </a:xfrm>
          <a:custGeom>
            <a:avLst/>
            <a:gdLst>
              <a:gd name="connsiteX0" fmla="*/ 0 w 2695575"/>
              <a:gd name="connsiteY0" fmla="*/ 2419350 h 2419350"/>
              <a:gd name="connsiteX1" fmla="*/ 1933575 w 2695575"/>
              <a:gd name="connsiteY1" fmla="*/ 2124075 h 2419350"/>
              <a:gd name="connsiteX2" fmla="*/ 2524125 w 2695575"/>
              <a:gd name="connsiteY2" fmla="*/ 1285875 h 2419350"/>
              <a:gd name="connsiteX3" fmla="*/ 2695575 w 2695575"/>
              <a:gd name="connsiteY3" fmla="*/ 0 h 2419350"/>
              <a:gd name="connsiteX4" fmla="*/ 2695575 w 2695575"/>
              <a:gd name="connsiteY4" fmla="*/ 0 h 241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5575" h="2419350">
                <a:moveTo>
                  <a:pt x="0" y="2419350"/>
                </a:moveTo>
                <a:cubicBezTo>
                  <a:pt x="756444" y="2366168"/>
                  <a:pt x="1512888" y="2312987"/>
                  <a:pt x="1933575" y="2124075"/>
                </a:cubicBezTo>
                <a:cubicBezTo>
                  <a:pt x="2354262" y="1935163"/>
                  <a:pt x="2397125" y="1639887"/>
                  <a:pt x="2524125" y="1285875"/>
                </a:cubicBezTo>
                <a:cubicBezTo>
                  <a:pt x="2651125" y="931863"/>
                  <a:pt x="2695575" y="0"/>
                  <a:pt x="2695575" y="0"/>
                </a:cubicBezTo>
                <a:lnTo>
                  <a:pt x="2695575" y="0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181600" y="3257551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y = 2</a:t>
            </a:r>
            <a:r>
              <a:rPr lang="en-US" sz="4800" baseline="30000" dirty="0"/>
              <a:t>x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2" grpId="0" animBg="1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58" r:id="rId2" imgW="8128080" imgH="4572000"/>
        </mc:Choice>
        <mc:Fallback>
          <p:control r:id="rId2" imgW="8128080" imgH="4572000">
            <p:pic>
              <p:nvPicPr>
                <p:cNvPr id="4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508000" y="285750"/>
                  <a:ext cx="8128000" cy="4572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7.1 Graph Exponential Growth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 = a · 2</a:t>
            </a:r>
            <a:r>
              <a:rPr lang="en-US" baseline="30000" dirty="0"/>
              <a:t>x</a:t>
            </a:r>
          </a:p>
          <a:p>
            <a:endParaRPr lang="en-US" baseline="30000" dirty="0"/>
          </a:p>
          <a:p>
            <a:pPr lvl="1"/>
            <a:r>
              <a:rPr lang="en-US" dirty="0"/>
              <a:t>y-intercept = a</a:t>
            </a:r>
          </a:p>
          <a:p>
            <a:pPr lvl="1"/>
            <a:r>
              <a:rPr lang="en-US" dirty="0"/>
              <a:t>x-axis is the asymptote of graph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7.1 Graph Exponential Growth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200150"/>
            <a:ext cx="41148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Exponential Growth Function</a:t>
            </a:r>
          </a:p>
          <a:p>
            <a:pPr lvl="1"/>
            <a:r>
              <a:rPr lang="en-US" dirty="0"/>
              <a:t>y = a · </a:t>
            </a:r>
            <a:r>
              <a:rPr lang="en-US" dirty="0" err="1"/>
              <a:t>b</a:t>
            </a:r>
            <a:r>
              <a:rPr lang="en-US" baseline="30000" dirty="0" err="1"/>
              <a:t>x</a:t>
            </a:r>
            <a:r>
              <a:rPr lang="en-US" baseline="30000" dirty="0"/>
              <a:t> – h </a:t>
            </a:r>
            <a:r>
              <a:rPr lang="en-US" dirty="0"/>
              <a:t>+ k</a:t>
            </a:r>
          </a:p>
          <a:p>
            <a:pPr lvl="1"/>
            <a:endParaRPr lang="en-US" dirty="0">
              <a:cs typeface="Arial" pitchFamily="34" charset="0"/>
            </a:endParaRPr>
          </a:p>
          <a:p>
            <a:r>
              <a:rPr lang="en-US" dirty="0"/>
              <a:t>To graph</a:t>
            </a:r>
          </a:p>
          <a:p>
            <a:pPr lvl="1"/>
            <a:r>
              <a:rPr lang="en-US" dirty="0"/>
              <a:t>Start with y = </a:t>
            </a:r>
            <a:r>
              <a:rPr lang="en-US" dirty="0" err="1"/>
              <a:t>b</a:t>
            </a:r>
            <a:r>
              <a:rPr lang="en-US" baseline="30000" dirty="0" err="1"/>
              <a:t>x</a:t>
            </a:r>
            <a:endParaRPr lang="en-US" dirty="0"/>
          </a:p>
          <a:p>
            <a:pPr lvl="1"/>
            <a:r>
              <a:rPr lang="en-US" dirty="0"/>
              <a:t>Multiply y-coordinates by a</a:t>
            </a:r>
          </a:p>
          <a:p>
            <a:pPr lvl="1"/>
            <a:r>
              <a:rPr lang="en-US" dirty="0"/>
              <a:t>Move up k and right h</a:t>
            </a:r>
          </a:p>
          <a:p>
            <a:pPr lvl="1"/>
            <a:r>
              <a:rPr lang="en-US" dirty="0"/>
              <a:t>(or make table of values)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267200" y="1200150"/>
            <a:ext cx="4876800" cy="33944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Properties of the graph</a:t>
            </a:r>
          </a:p>
          <a:p>
            <a:endParaRPr lang="en-US" dirty="0"/>
          </a:p>
          <a:p>
            <a:r>
              <a:rPr lang="en-US" dirty="0"/>
              <a:t>y-intercept = a (if h and k=0)</a:t>
            </a:r>
          </a:p>
          <a:p>
            <a:r>
              <a:rPr lang="en-US" dirty="0"/>
              <a:t>y = k is asymptote</a:t>
            </a:r>
          </a:p>
          <a:p>
            <a:r>
              <a:rPr lang="en-US" dirty="0"/>
              <a:t>Domain is all real numbers</a:t>
            </a:r>
          </a:p>
          <a:p>
            <a:r>
              <a:rPr lang="en-US" dirty="0"/>
              <a:t>Range </a:t>
            </a:r>
          </a:p>
          <a:p>
            <a:pPr lvl="1"/>
            <a:r>
              <a:rPr lang="en-US" dirty="0"/>
              <a:t>y &gt; k if a &gt; 0</a:t>
            </a:r>
          </a:p>
          <a:p>
            <a:pPr lvl="1"/>
            <a:r>
              <a:rPr lang="en-US" dirty="0"/>
              <a:t>y &lt; k if a &lt;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59272</TotalTime>
  <Words>2196</Words>
  <Application>Microsoft Office PowerPoint</Application>
  <PresentationFormat>On-screen Show (16:9)</PresentationFormat>
  <Paragraphs>449</Paragraphs>
  <Slides>53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Cambria</vt:lpstr>
      <vt:lpstr>Cambria Math</vt:lpstr>
      <vt:lpstr>Comic Sans MS</vt:lpstr>
      <vt:lpstr>Wingdings</vt:lpstr>
      <vt:lpstr>Wingdings 2</vt:lpstr>
      <vt:lpstr>Technic</vt:lpstr>
      <vt:lpstr>Exponential and Logarithmic Functions</vt:lpstr>
      <vt:lpstr>PowerPoint Presentation</vt:lpstr>
      <vt:lpstr>7.1 Graph Exponential Growth Functions</vt:lpstr>
      <vt:lpstr>8-1 Exponential Growth</vt:lpstr>
      <vt:lpstr>PowerPoint Presentation</vt:lpstr>
      <vt:lpstr>7.1 Graph Exponential Growth Functions</vt:lpstr>
      <vt:lpstr>PowerPoint Presentation</vt:lpstr>
      <vt:lpstr>7.1 Graph Exponential Growth Functions</vt:lpstr>
      <vt:lpstr>7.1 Graph Exponential Growth Functions</vt:lpstr>
      <vt:lpstr>7.1 Graph Exponential Growth Functions</vt:lpstr>
      <vt:lpstr>7.1 Graph Exponential Growth Functions</vt:lpstr>
      <vt:lpstr>7.1 Graph Exponential Growth Functions</vt:lpstr>
      <vt:lpstr>7.1 Graph Exponential Growth Functions</vt:lpstr>
      <vt:lpstr>Quiz</vt:lpstr>
      <vt:lpstr>7.2 Graph Exponential Decay Functions</vt:lpstr>
      <vt:lpstr>7.2 Graph Exponential Decay Functions</vt:lpstr>
      <vt:lpstr>7.2 Graph Exponential Decay Functions</vt:lpstr>
      <vt:lpstr>7.2 Graph Exponential Decay Functions</vt:lpstr>
      <vt:lpstr>Quiz</vt:lpstr>
      <vt:lpstr>7.3 Use Functions Involving e</vt:lpstr>
      <vt:lpstr>7.3 Use Functions Involving e</vt:lpstr>
      <vt:lpstr>7.3 Use Functions Involving e</vt:lpstr>
      <vt:lpstr>7.3 Use Functions Involving e</vt:lpstr>
      <vt:lpstr>7.3 Use Functions Involving e</vt:lpstr>
      <vt:lpstr>7.3 Use Functions Involving e</vt:lpstr>
      <vt:lpstr>Quiz</vt:lpstr>
      <vt:lpstr>7.4 Evaluate Logarithms and Graph Logarithmic Functions</vt:lpstr>
      <vt:lpstr>7.4 Evaluate Logarithms and Graph Logarithmic Functions</vt:lpstr>
      <vt:lpstr>7.4 Evaluate Logarithms and Graph Logarithmic Functions</vt:lpstr>
      <vt:lpstr>7.4 Evaluate Logarithms and Graph Logarithmic Functions</vt:lpstr>
      <vt:lpstr>7.4 Evaluate Logarithms and Graph Logarithmic Functions</vt:lpstr>
      <vt:lpstr>7.4 Evaluate Logarithms and Graph Logarithmic Functions</vt:lpstr>
      <vt:lpstr>7.4 Evaluate Logarithms and Graph Logarithmic Functions</vt:lpstr>
      <vt:lpstr>Quiz</vt:lpstr>
      <vt:lpstr>7.5 Apply Properties of Logarithms</vt:lpstr>
      <vt:lpstr>7.5 Apply Properties of Logarithms</vt:lpstr>
      <vt:lpstr>7.5 Apply Properties of Logarithms</vt:lpstr>
      <vt:lpstr>7.5 Apply Properties of Logarithms</vt:lpstr>
      <vt:lpstr>Quiz</vt:lpstr>
      <vt:lpstr>7.6 Solve Exponential and Logarithmic Equations</vt:lpstr>
      <vt:lpstr>7.6 Solve Exponential and Logarithmic Equations</vt:lpstr>
      <vt:lpstr>7.6 Solve Exponential and Logarithmic Equations</vt:lpstr>
      <vt:lpstr>7.6 Solve Exponential and Logarithmic Equations</vt:lpstr>
      <vt:lpstr>7.6 Solve Exponential and Logarithmic Equations</vt:lpstr>
      <vt:lpstr>Quiz</vt:lpstr>
      <vt:lpstr>7.7 Write and Apply Exponential and Power Functions</vt:lpstr>
      <vt:lpstr>7.7 Write and Apply Exponential and Power Functions</vt:lpstr>
      <vt:lpstr>7.7 Write and Apply Exponential and Power Functions</vt:lpstr>
      <vt:lpstr>7.7 Write and Apply Exponential and Power Functions</vt:lpstr>
      <vt:lpstr>7.7 Write and Apply Exponential and Power Functions</vt:lpstr>
      <vt:lpstr>7.7 Write and Apply Exponential and Power Functions</vt:lpstr>
      <vt:lpstr>7.7 Write and Apply Exponential and Power Functions</vt:lpstr>
      <vt:lpstr>Quiz</vt:lpstr>
    </vt:vector>
  </TitlesOfParts>
  <Company>Andrews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 and Logarithmic Functions</dc:title>
  <dc:creator>Richard  Wright</dc:creator>
  <cp:lastModifiedBy>Richard Wright</cp:lastModifiedBy>
  <cp:revision>251</cp:revision>
  <dcterms:created xsi:type="dcterms:W3CDTF">2009-12-03T20:15:28Z</dcterms:created>
  <dcterms:modified xsi:type="dcterms:W3CDTF">2020-08-27T20:30:28Z</dcterms:modified>
</cp:coreProperties>
</file>